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30"/>
  </p:notesMasterIdLst>
  <p:handoutMasterIdLst>
    <p:handoutMasterId r:id="rId31"/>
  </p:handoutMasterIdLst>
  <p:sldIdLst>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78" r:id="rId25"/>
    <p:sldId id="280" r:id="rId26"/>
    <p:sldId id="282" r:id="rId27"/>
    <p:sldId id="283" r:id="rId28"/>
    <p:sldId id="284" r:id="rId29"/>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95" autoAdjust="0"/>
    <p:restoredTop sz="94660" autoAdjust="0"/>
  </p:normalViewPr>
  <p:slideViewPr>
    <p:cSldViewPr showGuides="1">
      <p:cViewPr>
        <p:scale>
          <a:sx n="80" d="100"/>
          <a:sy n="80" d="100"/>
        </p:scale>
        <p:origin x="-782" y="-254"/>
      </p:cViewPr>
      <p:guideLst>
        <p:guide orient="horz" pos="2160"/>
        <p:guide orient="horz" pos="1008"/>
        <p:guide orient="horz" pos="3888"/>
        <p:guide orient="horz" pos="321"/>
        <p:guide pos="3839"/>
        <p:guide pos="1007"/>
        <p:guide pos="7173"/>
      </p:guideLst>
    </p:cSldViewPr>
  </p:slideViewPr>
  <p:outlineViewPr>
    <p:cViewPr>
      <p:scale>
        <a:sx n="33" d="100"/>
        <a:sy n="33" d="100"/>
      </p:scale>
      <p:origin x="53" y="0"/>
    </p:cViewPr>
  </p:outlineViewPr>
  <p:notesTextViewPr>
    <p:cViewPr>
      <p:scale>
        <a:sx n="3" d="2"/>
        <a:sy n="3" d="2"/>
      </p:scale>
      <p:origin x="0" y="0"/>
    </p:cViewPr>
  </p:notesTextViewPr>
  <p:notesViewPr>
    <p:cSldViewPr showGuides="1">
      <p:cViewPr varScale="1">
        <p:scale>
          <a:sx n="76" d="100"/>
          <a:sy n="76" d="100"/>
        </p:scale>
        <p:origin x="3264"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7646E-8811-423A-9C42-2CBFADA00A96}" type="datetimeFigureOut">
              <a:rPr lang="en-US" smtClean="0"/>
              <a:pPr/>
              <a:t>12/15/2020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360E59-1627-4404-ACC5-51C744AB0F27}" type="slidenum">
              <a:rPr lang="en-US" smtClean="0"/>
              <a:pPr/>
              <a:t>‹#›</a:t>
            </a:fld>
            <a:endParaRPr lang="en-US"/>
          </a:p>
        </p:txBody>
      </p:sp>
    </p:spTree>
    <p:extLst>
      <p:ext uri="{BB962C8B-B14F-4D97-AF65-F5344CB8AC3E}">
        <p14:creationId xmlns=""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fld id="{D677E230-58DD-43ED-96A1-552DDAB53532}" type="datetimeFigureOut">
              <a:rPr lang="en-US" smtClean="0"/>
              <a:pPr/>
              <a:t>12/15/2020</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fld id="{841221E5-7225-48EB-A4EE-420E7BFCF705}" type="slidenum">
              <a:rPr lang="en-US" smtClean="0"/>
              <a:pPr/>
              <a:t>‹#›</a:t>
            </a:fld>
            <a:endParaRPr lang="en-US"/>
          </a:p>
        </p:txBody>
      </p:sp>
    </p:spTree>
    <p:extLst>
      <p:ext uri="{BB962C8B-B14F-4D97-AF65-F5344CB8AC3E}">
        <p14:creationId xmlns=""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221E5-7225-48EB-A4EE-420E7BFCF705}" type="slidenum">
              <a:rPr lang="en-US" smtClean="0"/>
              <a:pPr/>
              <a:t>1</a:t>
            </a:fld>
            <a:endParaRPr lang="en-US"/>
          </a:p>
        </p:txBody>
      </p:sp>
    </p:spTree>
    <p:extLst>
      <p:ext uri="{BB962C8B-B14F-4D97-AF65-F5344CB8AC3E}">
        <p14:creationId xmlns="" xmlns:p14="http://schemas.microsoft.com/office/powerpoint/2010/main" val="2748074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28669" y="1600200"/>
            <a:ext cx="8329031" cy="2680127"/>
          </a:xfrm>
          <a:noFill/>
          <a:effectLst>
            <a:softEdge rad="31750"/>
          </a:effectLst>
        </p:spPr>
        <p:txBody>
          <a:bodyPr anchor="b">
            <a:noAutofit/>
          </a:bodyPr>
          <a:lstStyle>
            <a:lvl1pPr>
              <a:defRPr sz="5400">
                <a:solidFill>
                  <a:schemeClr val="bg1"/>
                </a:solidFill>
              </a:defRPr>
            </a:lvl1pPr>
          </a:lstStyle>
          <a:p>
            <a:r>
              <a:rPr lang="en-US"/>
              <a:t>Click to edit Master title style</a:t>
            </a:r>
            <a:endParaRPr dirty="0"/>
          </a:p>
        </p:txBody>
      </p:sp>
      <p:sp>
        <p:nvSpPr>
          <p:cNvPr id="3" name="Subtitle 2"/>
          <p:cNvSpPr>
            <a:spLocks noGrp="1"/>
          </p:cNvSpPr>
          <p:nvPr>
            <p:ph type="subTitle" idx="1"/>
          </p:nvPr>
        </p:nvSpPr>
        <p:spPr>
          <a:xfrm>
            <a:off x="2428669" y="4344915"/>
            <a:ext cx="7516442" cy="1116085"/>
          </a:xfrm>
        </p:spPr>
        <p:txBody>
          <a:bodyPr>
            <a:normAutofit/>
          </a:bodyPr>
          <a:lstStyle>
            <a:lvl1pPr marL="0" indent="0" algn="l">
              <a:spcBef>
                <a:spcPts val="0"/>
              </a:spcBef>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699025" y="6356351"/>
            <a:ext cx="1218883" cy="365125"/>
          </a:xfrm>
        </p:spPr>
        <p:txBody>
          <a:bodyPr/>
          <a:lstStyle>
            <a:lvl1pPr>
              <a:defRPr>
                <a:solidFill>
                  <a:schemeClr val="bg1"/>
                </a:solidFill>
              </a:defRPr>
            </a:lvl1pPr>
          </a:lstStyle>
          <a:p>
            <a:fld id="{A0253C03-C60F-4FF5-BBBF-078D44B72E7D}" type="datetime1">
              <a:rPr lang="en-US" smtClean="0"/>
              <a:pPr/>
              <a:t>12/15/2020</a:t>
            </a:fld>
            <a:endParaRPr lang="en-US" dirty="0"/>
          </a:p>
        </p:txBody>
      </p:sp>
      <p:sp>
        <p:nvSpPr>
          <p:cNvPr id="5" name="Footer Placeholder 4"/>
          <p:cNvSpPr>
            <a:spLocks noGrp="1"/>
          </p:cNvSpPr>
          <p:nvPr>
            <p:ph type="ftr" sz="quarter" idx="11"/>
          </p:nvPr>
        </p:nvSpPr>
        <p:spPr>
          <a:xfrm>
            <a:off x="6114708" y="6356351"/>
            <a:ext cx="3974065" cy="365125"/>
          </a:xfrm>
        </p:spPr>
        <p:txBody>
          <a:bodyPr/>
          <a:lstStyle>
            <a:lvl1pPr>
              <a:defRPr>
                <a:solidFill>
                  <a:schemeClr val="bg1"/>
                </a:solidFill>
              </a:defRPr>
            </a:lvl1pPr>
          </a:lstStyle>
          <a:p>
            <a:r>
              <a:rPr lang="en-US"/>
              <a:t>Add a footer</a:t>
            </a:r>
          </a:p>
        </p:txBody>
      </p:sp>
      <p:sp>
        <p:nvSpPr>
          <p:cNvPr id="6" name="Slide Number Placeholder 5"/>
          <p:cNvSpPr>
            <a:spLocks noGrp="1"/>
          </p:cNvSpPr>
          <p:nvPr>
            <p:ph type="sldNum" sz="quarter" idx="12"/>
          </p:nvPr>
        </p:nvSpPr>
        <p:spPr>
          <a:xfrm>
            <a:off x="10285571" y="6356351"/>
            <a:ext cx="609441" cy="365125"/>
          </a:xfrm>
        </p:spPr>
        <p:txBody>
          <a:bodyPr/>
          <a:lstStyle>
            <a:lvl1pPr>
              <a:defRPr>
                <a:solidFill>
                  <a:schemeClr val="bg1"/>
                </a:solidFill>
              </a:defRPr>
            </a:lvl1pPr>
          </a:lstStyle>
          <a:p>
            <a:fld id="{7DC1BBB0-96F0-4077-A278-0F3FB5C104D3}" type="slidenum">
              <a:rPr lang="en-US" smtClean="0"/>
              <a:pPr/>
              <a:t>‹#›</a:t>
            </a:fld>
            <a:endParaRPr lang="en-US"/>
          </a:p>
        </p:txBody>
      </p:sp>
    </p:spTree>
    <p:extLst>
      <p:ext uri="{BB962C8B-B14F-4D97-AF65-F5344CB8AC3E}">
        <p14:creationId xmlns="" xmlns:p14="http://schemas.microsoft.com/office/powerpoint/2010/main" val="149098826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DA056D9D-9483-42E7-8CD7-15EDE1A4DDC4}" type="datetime1">
              <a:rPr lang="en-US" smtClean="0"/>
              <a:pPr/>
              <a:t>12/15/2020</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 xmlns:p14="http://schemas.microsoft.com/office/powerpoint/2010/main" val="66616100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9612" y="685800"/>
            <a:ext cx="1787526"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98613" y="685800"/>
            <a:ext cx="7848599"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9FD5F10-92B8-46C7-A107-1CF6EB1C2F18}" type="datetime1">
              <a:rPr lang="en-US" smtClean="0"/>
              <a:pPr/>
              <a:t>12/15/2020</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 xmlns:p14="http://schemas.microsoft.com/office/powerpoint/2010/main" val="191729477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4C940BF0-453F-47A9-9012-5AED3B22E7A1}" type="datetime1">
              <a:rPr lang="en-US" smtClean="0"/>
              <a:pPr/>
              <a:t>12/15/2020</a:t>
            </a:fld>
            <a:endParaRPr lang="en-US" dirty="0"/>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 xmlns:p14="http://schemas.microsoft.com/office/powerpoint/2010/main" val="313552994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98613" y="1600201"/>
            <a:ext cx="8283272" cy="2654064"/>
          </a:xfrm>
        </p:spPr>
        <p:txBody>
          <a:bodyPr anchor="b">
            <a:normAutofit/>
          </a:bodyPr>
          <a:lstStyle>
            <a:lvl1pPr algn="l">
              <a:defRPr sz="5400" b="0" cap="none" baseline="0"/>
            </a:lvl1pPr>
          </a:lstStyle>
          <a:p>
            <a:r>
              <a:rPr lang="en-US"/>
              <a:t>Click to edit Master title style</a:t>
            </a:r>
            <a:endParaRPr dirty="0"/>
          </a:p>
        </p:txBody>
      </p:sp>
      <p:sp>
        <p:nvSpPr>
          <p:cNvPr id="3" name="Text Placeholder 2"/>
          <p:cNvSpPr>
            <a:spLocks noGrp="1"/>
          </p:cNvSpPr>
          <p:nvPr>
            <p:ph type="body" idx="1"/>
          </p:nvPr>
        </p:nvSpPr>
        <p:spPr>
          <a:xfrm>
            <a:off x="1598613" y="4259996"/>
            <a:ext cx="7264623" cy="1150203"/>
          </a:xfrm>
        </p:spPr>
        <p:txBody>
          <a:bodyPr anchor="t">
            <a:normAutofit/>
          </a:bodyPr>
          <a:lstStyle>
            <a:lvl1pPr marL="0" indent="0">
              <a:spcBef>
                <a:spcPts val="0"/>
              </a:spcBef>
              <a:buNone/>
              <a:defRPr sz="32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1F6906E3-B742-4986-90B6-990F07048832}" type="datetime1">
              <a:rPr lang="en-US" smtClean="0"/>
              <a:pPr/>
              <a:t>12/15/2020</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Add a footer</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spTree>
    <p:extLst>
      <p:ext uri="{BB962C8B-B14F-4D97-AF65-F5344CB8AC3E}">
        <p14:creationId xmlns="" xmlns:p14="http://schemas.microsoft.com/office/powerpoint/2010/main" val="277491177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93436" y="1600200"/>
            <a:ext cx="4814586"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561651" y="1600200"/>
            <a:ext cx="4814586" cy="4572000"/>
          </a:xfrm>
        </p:spPr>
        <p:txBody>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A31A372C-B131-4034-B61F-BCF761990A4F}" type="datetime1">
              <a:rPr lang="en-US" smtClean="0"/>
              <a:pPr/>
              <a:t>12/15/2020</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 xmlns:p14="http://schemas.microsoft.com/office/powerpoint/2010/main" val="378340160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93436" y="177800"/>
            <a:ext cx="9782801" cy="1239837"/>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93436" y="1499616"/>
            <a:ext cx="4818888" cy="938784"/>
          </a:xfrm>
        </p:spPr>
        <p:txBody>
          <a:bodyPr anchor="b">
            <a:noAutofit/>
          </a:bodyPr>
          <a:lstStyle>
            <a:lvl1pPr marL="0" indent="0">
              <a:spcBef>
                <a:spcPts val="0"/>
              </a:spcBef>
              <a:buNone/>
              <a:defRPr sz="24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93436" y="2514706"/>
            <a:ext cx="4814586" cy="365749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609524" y="1499616"/>
            <a:ext cx="4818888" cy="938784"/>
          </a:xfrm>
        </p:spPr>
        <p:txBody>
          <a:bodyPr anchor="b">
            <a:noAutofit/>
          </a:bodyPr>
          <a:lstStyle>
            <a:lvl1pPr marL="0" indent="0">
              <a:spcBef>
                <a:spcPts val="0"/>
              </a:spcBef>
              <a:buNone/>
              <a:defRPr sz="24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9524" y="2514600"/>
            <a:ext cx="4818888" cy="365556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91E70B50-D705-4567-8892-606DA8DDC082}" type="datetime1">
              <a:rPr lang="en-US" smtClean="0"/>
              <a:pPr/>
              <a:t>12/15/2020</a:t>
            </a:fld>
            <a:endParaRPr lang="en-US"/>
          </a:p>
        </p:txBody>
      </p:sp>
      <p:sp>
        <p:nvSpPr>
          <p:cNvPr id="8" name="Footer Placeholder 7"/>
          <p:cNvSpPr>
            <a:spLocks noGrp="1"/>
          </p:cNvSpPr>
          <p:nvPr>
            <p:ph type="ftr" sz="quarter" idx="11"/>
          </p:nvPr>
        </p:nvSpPr>
        <p:spPr/>
        <p:txBody>
          <a:bodyPr/>
          <a:lstStyle/>
          <a:p>
            <a:r>
              <a:rPr lang="en-US"/>
              <a:t>Add a footer</a:t>
            </a:r>
          </a:p>
        </p:txBody>
      </p:sp>
      <p:sp>
        <p:nvSpPr>
          <p:cNvPr id="9" name="Slide Number Placeholder 8"/>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 xmlns:p14="http://schemas.microsoft.com/office/powerpoint/2010/main" val="354595010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2293B8A-AC5E-448D-90F1-5F90DC8C0860}" type="datetime1">
              <a:rPr lang="en-US" smtClean="0"/>
              <a:pPr/>
              <a:t>12/15/2020</a:t>
            </a:fld>
            <a:endParaRPr lang="en-US"/>
          </a:p>
        </p:txBody>
      </p:sp>
      <p:sp>
        <p:nvSpPr>
          <p:cNvPr id="4" name="Footer Placeholder 3"/>
          <p:cNvSpPr>
            <a:spLocks noGrp="1"/>
          </p:cNvSpPr>
          <p:nvPr>
            <p:ph type="ftr" sz="quarter" idx="11"/>
          </p:nvPr>
        </p:nvSpPr>
        <p:spPr/>
        <p:txBody>
          <a:bodyPr/>
          <a:lstStyle/>
          <a:p>
            <a:r>
              <a:rPr lang="en-US"/>
              <a:t>Add a footer</a:t>
            </a:r>
          </a:p>
        </p:txBody>
      </p:sp>
      <p:sp>
        <p:nvSpPr>
          <p:cNvPr id="5" name="Slide Number Placeholder 4"/>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 xmlns:p14="http://schemas.microsoft.com/office/powerpoint/2010/main" val="212167955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0D0D57-1DF2-4CE0-A88F-4398D994BF4C}" type="datetime1">
              <a:rPr lang="en-US" smtClean="0"/>
              <a:pPr/>
              <a:t>12/15/2020</a:t>
            </a:fld>
            <a:endParaRPr lang="en-US" dirty="0"/>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vert="horz" lIns="91440" tIns="45720" rIns="91440" bIns="45720" rtlCol="0" anchor="ctr"/>
          <a:lstStyle>
            <a:lvl1pPr algn="r">
              <a:defRPr lang="en-US" smtClean="0"/>
            </a:lvl1pPr>
          </a:lstStyle>
          <a:p>
            <a:fld id="{7DC1BBB0-96F0-4077-A278-0F3FB5C104D3}" type="slidenum">
              <a:rPr lang="en-US" smtClean="0"/>
              <a:pPr/>
              <a:t>‹#›</a:t>
            </a:fld>
            <a:endParaRPr lang="en-US" dirty="0"/>
          </a:p>
        </p:txBody>
      </p:sp>
    </p:spTree>
    <p:extLst>
      <p:ext uri="{BB962C8B-B14F-4D97-AF65-F5344CB8AC3E}">
        <p14:creationId xmlns="" xmlns:p14="http://schemas.microsoft.com/office/powerpoint/2010/main" val="356617860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 y="-6098"/>
            <a:ext cx="12188825" cy="6858000"/>
          </a:xfrm>
          <a:prstGeom prst="rect">
            <a:avLst/>
          </a:prstGeom>
        </p:spPr>
      </p:pic>
      <p:sp>
        <p:nvSpPr>
          <p:cNvPr id="2" name="Title 1"/>
          <p:cNvSpPr>
            <a:spLocks noGrp="1"/>
          </p:cNvSpPr>
          <p:nvPr>
            <p:ph type="title"/>
          </p:nvPr>
        </p:nvSpPr>
        <p:spPr bwMode="white">
          <a:xfrm>
            <a:off x="1598612" y="381000"/>
            <a:ext cx="3293422" cy="1371600"/>
          </a:xfrm>
        </p:spPr>
        <p:txBody>
          <a:bodyPr anchor="b">
            <a:normAutofit/>
          </a:bodyPr>
          <a:lstStyle>
            <a:lvl1pPr algn="l">
              <a:defRPr sz="2800" b="0" cap="all" baseline="0">
                <a:solidFill>
                  <a:schemeClr val="tx2"/>
                </a:solidFill>
              </a:defRPr>
            </a:lvl1pPr>
          </a:lstStyle>
          <a:p>
            <a:r>
              <a:rPr lang="en-US"/>
              <a:t>Click to edit Master title style</a:t>
            </a:r>
            <a:endParaRPr dirty="0"/>
          </a:p>
        </p:txBody>
      </p:sp>
      <p:sp>
        <p:nvSpPr>
          <p:cNvPr id="4" name="Text Placeholder 3"/>
          <p:cNvSpPr>
            <a:spLocks noGrp="1"/>
          </p:cNvSpPr>
          <p:nvPr>
            <p:ph type="body" sz="half" idx="2"/>
          </p:nvPr>
        </p:nvSpPr>
        <p:spPr bwMode="white">
          <a:xfrm>
            <a:off x="1598612"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5232426" y="482600"/>
            <a:ext cx="6195986" cy="56896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baseline="0"/>
            </a:lvl8pPr>
            <a:lvl9pPr>
              <a:defRPr sz="18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D1A11A79-789F-42C6-A798-E2703A37BA23}" type="datetime1">
              <a:rPr lang="en-US" smtClean="0"/>
              <a:pPr/>
              <a:t>12/15/2020</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 xmlns:p14="http://schemas.microsoft.com/office/powerpoint/2010/main" val="311189946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userDrawn="1"/>
        </p:nvSpPr>
        <p:spPr>
          <a:xfrm>
            <a:off x="5103812" y="0"/>
            <a:ext cx="632460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2" name="Title 1"/>
          <p:cNvSpPr>
            <a:spLocks noGrp="1"/>
          </p:cNvSpPr>
          <p:nvPr>
            <p:ph type="title"/>
          </p:nvPr>
        </p:nvSpPr>
        <p:spPr>
          <a:xfrm>
            <a:off x="1616718" y="381000"/>
            <a:ext cx="3293422" cy="1371600"/>
          </a:xfrm>
        </p:spPr>
        <p:txBody>
          <a:bodyPr anchor="b">
            <a:normAutofit/>
          </a:bodyPr>
          <a:lstStyle>
            <a:lvl1pPr algn="l">
              <a:defRPr sz="2800" b="0" cap="all" baseline="0">
                <a:solidFill>
                  <a:schemeClr val="tx1">
                    <a:lumMod val="75000"/>
                  </a:schemeClr>
                </a:solidFill>
              </a:defRPr>
            </a:lvl1pPr>
          </a:lstStyle>
          <a:p>
            <a:r>
              <a:rPr lang="en-US"/>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bwMode="auto">
          <a:xfrm>
            <a:off x="5232426" y="482600"/>
            <a:ext cx="6043586" cy="5689600"/>
          </a:xfrm>
          <a:ln w="19050">
            <a:solidFill>
              <a:schemeClr val="bg1"/>
            </a:solidFill>
          </a:ln>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1616718"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074BA6-2CAA-43FD-B6CB-325C80A91D3E}" type="datetime1">
              <a:rPr lang="en-US" smtClean="0"/>
              <a:pPr/>
              <a:t>12/15/2020</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 xmlns:p14="http://schemas.microsoft.com/office/powerpoint/2010/main" val="135703888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93436" y="177800"/>
            <a:ext cx="9782801" cy="1239837"/>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593436" y="1600200"/>
            <a:ext cx="9782801"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180250" y="6316091"/>
            <a:ext cx="1218883" cy="365125"/>
          </a:xfrm>
          <a:prstGeom prst="rect">
            <a:avLst/>
          </a:prstGeom>
        </p:spPr>
        <p:txBody>
          <a:bodyPr vert="horz" lIns="91440" tIns="45720" rIns="91440" bIns="45720" rtlCol="0" anchor="ctr"/>
          <a:lstStyle>
            <a:lvl1pPr algn="l">
              <a:defRPr sz="1100" cap="all" baseline="0">
                <a:solidFill>
                  <a:schemeClr val="tx1"/>
                </a:solidFill>
              </a:defRPr>
            </a:lvl1pPr>
          </a:lstStyle>
          <a:p>
            <a:fld id="{0D141A01-0FF1-467E-B344-8F7D0706474A}" type="datetime1">
              <a:rPr lang="en-US" smtClean="0"/>
              <a:pPr/>
              <a:t>12/15/2020</a:t>
            </a:fld>
            <a:endParaRPr lang="en-US" dirty="0"/>
          </a:p>
        </p:txBody>
      </p:sp>
      <p:sp>
        <p:nvSpPr>
          <p:cNvPr id="5" name="Footer Placeholder 4"/>
          <p:cNvSpPr>
            <a:spLocks noGrp="1"/>
          </p:cNvSpPr>
          <p:nvPr>
            <p:ph type="ftr" sz="quarter" idx="3"/>
          </p:nvPr>
        </p:nvSpPr>
        <p:spPr>
          <a:xfrm>
            <a:off x="6595933" y="6316091"/>
            <a:ext cx="3974065" cy="365125"/>
          </a:xfrm>
          <a:prstGeom prst="rect">
            <a:avLst/>
          </a:prstGeom>
        </p:spPr>
        <p:txBody>
          <a:bodyPr vert="horz" lIns="91440" tIns="45720" rIns="91440" bIns="45720" rtlCol="0" anchor="ctr"/>
          <a:lstStyle>
            <a:lvl1pPr algn="ctr">
              <a:defRPr sz="1100" cap="all" baseline="0">
                <a:solidFill>
                  <a:schemeClr val="tx1"/>
                </a:solidFill>
              </a:defRPr>
            </a:lvl1pPr>
          </a:lstStyle>
          <a:p>
            <a:r>
              <a:rPr lang="en-US"/>
              <a:t>Add a footer</a:t>
            </a:r>
          </a:p>
        </p:txBody>
      </p:sp>
      <p:sp>
        <p:nvSpPr>
          <p:cNvPr id="6" name="Slide Number Placeholder 5"/>
          <p:cNvSpPr>
            <a:spLocks noGrp="1"/>
          </p:cNvSpPr>
          <p:nvPr>
            <p:ph type="sldNum" sz="quarter" idx="4"/>
          </p:nvPr>
        </p:nvSpPr>
        <p:spPr>
          <a:xfrm>
            <a:off x="10766796" y="6316091"/>
            <a:ext cx="609441" cy="365125"/>
          </a:xfrm>
          <a:prstGeom prst="rect">
            <a:avLst/>
          </a:prstGeom>
        </p:spPr>
        <p:txBody>
          <a:bodyPr vert="horz" lIns="91440" tIns="45720" rIns="91440" bIns="45720" rtlCol="0" anchor="ctr"/>
          <a:lstStyle>
            <a:lvl1pPr algn="r">
              <a:defRPr sz="1100" cap="all" baseline="0">
                <a:solidFill>
                  <a:schemeClr val="tx1"/>
                </a:solidFill>
              </a:defRPr>
            </a:lvl1pPr>
          </a:lstStyle>
          <a:p>
            <a:fld id="{7DC1BBB0-96F0-4077-A278-0F3FB5C104D3}" type="slidenum">
              <a:rPr lang="en-US" smtClean="0"/>
              <a:pPr/>
              <a:t>‹#›</a:t>
            </a:fld>
            <a:endParaRPr lang="en-US"/>
          </a:p>
        </p:txBody>
      </p:sp>
    </p:spTree>
    <p:extLst>
      <p:ext uri="{BB962C8B-B14F-4D97-AF65-F5344CB8AC3E}">
        <p14:creationId xmlns="" xmlns:p14="http://schemas.microsoft.com/office/powerpoint/2010/main" val="5126290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46888" indent="-246888" algn="l" defTabSz="914400" rtl="0" eaLnBrk="1" latinLnBrk="0" hangingPunct="1">
        <a:lnSpc>
          <a:spcPct val="90000"/>
        </a:lnSpc>
        <a:spcBef>
          <a:spcPts val="1400"/>
        </a:spcBef>
        <a:buFont typeface="Euphemia" pitchFamily="34" charset="0"/>
        <a:buChar char="›"/>
        <a:defRPr sz="2800" kern="1200">
          <a:solidFill>
            <a:schemeClr val="tx2"/>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2"/>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2"/>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2"/>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2"/>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0" orient="horz" pos="2160" userDrawn="1">
          <p15:clr>
            <a:srgbClr val="F26B43"/>
          </p15:clr>
        </p15:guide>
        <p15:guide id="1" pos="3839" userDrawn="1">
          <p15:clr>
            <a:srgbClr val="F26B43"/>
          </p15:clr>
        </p15:guide>
        <p15:guide id="2" pos="1007" userDrawn="1">
          <p15:clr>
            <a:srgbClr val="F26B43"/>
          </p15:clr>
        </p15:guide>
        <p15:guide id="3" pos="71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4.xml"/><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4.xml"/><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slideLayout" Target="../slideLayouts/slideLayout4.xml"/><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mailto:mohdsirajuddin.engg@gmail.com" TargetMode="Externa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6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2800" b="1" dirty="0"/>
              <a:t/>
            </a:r>
            <a:br>
              <a:rPr lang="en-US" sz="2800" b="1" dirty="0"/>
            </a:br>
            <a:r>
              <a:rPr lang="en-US" sz="2800" b="1" dirty="0"/>
              <a:t/>
            </a:r>
            <a:br>
              <a:rPr lang="en-US" sz="2800" b="1" dirty="0"/>
            </a:br>
            <a:r>
              <a:rPr lang="en-US" sz="2800" b="1" dirty="0"/>
              <a:t/>
            </a:r>
            <a:br>
              <a:rPr lang="en-US" sz="2800" b="1" dirty="0"/>
            </a:br>
            <a:r>
              <a:rPr lang="en-US" sz="2800" b="1" dirty="0"/>
              <a:t/>
            </a:r>
            <a:br>
              <a:rPr lang="en-US" sz="2800" b="1" dirty="0"/>
            </a:br>
            <a:r>
              <a:rPr lang="en-US" sz="2800" b="1" dirty="0"/>
              <a:t/>
            </a:r>
            <a:br>
              <a:rPr lang="en-US" sz="2800" b="1" dirty="0"/>
            </a:br>
            <a:r>
              <a:rPr lang="en-US" sz="2800" b="1" dirty="0">
                <a:solidFill>
                  <a:schemeClr val="tx1"/>
                </a:solidFill>
              </a:rPr>
              <a:t/>
            </a:r>
            <a:br>
              <a:rPr lang="en-US" sz="2800" b="1" dirty="0">
                <a:solidFill>
                  <a:schemeClr val="tx1"/>
                </a:solidFill>
              </a:rPr>
            </a:br>
            <a:endParaRPr lang="en-US" sz="2800" dirty="0"/>
          </a:p>
        </p:txBody>
      </p:sp>
      <p:sp>
        <p:nvSpPr>
          <p:cNvPr id="8" name="Subtitle 7"/>
          <p:cNvSpPr>
            <a:spLocks noGrp="1"/>
          </p:cNvSpPr>
          <p:nvPr>
            <p:ph type="subTitle" idx="1"/>
          </p:nvPr>
        </p:nvSpPr>
        <p:spPr>
          <a:xfrm>
            <a:off x="808000" y="1714488"/>
            <a:ext cx="10644262" cy="2714644"/>
          </a:xfrm>
        </p:spPr>
        <p:txBody>
          <a:bodyPr>
            <a:normAutofit/>
          </a:bodyPr>
          <a:lstStyle/>
          <a:p>
            <a:r>
              <a:rPr lang="en-US" sz="2000" dirty="0" smtClean="0"/>
              <a:t>We are  the industrial Consultant ,Machine designer </a:t>
            </a:r>
            <a:r>
              <a:rPr lang="en-US" sz="2000" dirty="0" smtClean="0"/>
              <a:t>,</a:t>
            </a:r>
            <a:r>
              <a:rPr lang="en-US" sz="2000" dirty="0" err="1" smtClean="0"/>
              <a:t>Manufacturer,Traders</a:t>
            </a:r>
            <a:r>
              <a:rPr lang="en-US" sz="2000" dirty="0" err="1" smtClean="0"/>
              <a:t>,Expoters</a:t>
            </a:r>
            <a:r>
              <a:rPr lang="en-US" sz="2000" dirty="0" smtClean="0"/>
              <a:t> Executers </a:t>
            </a:r>
            <a:r>
              <a:rPr lang="en-US" sz="2000" dirty="0" smtClean="0"/>
              <a:t>of large and small scale industries, we are working since last  20 years </a:t>
            </a:r>
            <a:r>
              <a:rPr lang="en-US" sz="2000" dirty="0" smtClean="0"/>
              <a:t>,</a:t>
            </a:r>
          </a:p>
          <a:p>
            <a:r>
              <a:rPr lang="en-US" sz="2000" dirty="0" smtClean="0"/>
              <a:t>in </a:t>
            </a:r>
            <a:r>
              <a:rPr lang="en-US" sz="2000" dirty="0" smtClean="0"/>
              <a:t>hand engineering graduate  dedicated team and also technical support team, we already installed about 1500  large, medium and small scale industries through  out  India and abroad working successfully .  </a:t>
            </a:r>
          </a:p>
          <a:p>
            <a:r>
              <a:rPr lang="en-US" sz="2000" dirty="0" smtClean="0"/>
              <a:t>If you have any enquire,quries ,and technical clarification please feel free to reach us  on  cell : </a:t>
            </a:r>
            <a:r>
              <a:rPr lang="en-US" sz="2000" dirty="0" smtClean="0"/>
              <a:t>0091-7989027253,</a:t>
            </a:r>
            <a:r>
              <a:rPr lang="en-US" sz="2000" dirty="0" smtClean="0"/>
              <a:t>8179527065 </a:t>
            </a:r>
            <a:r>
              <a:rPr lang="en-US" sz="2000" dirty="0" smtClean="0"/>
              <a:t>, Email </a:t>
            </a:r>
            <a:r>
              <a:rPr lang="en-US" sz="2000" dirty="0" smtClean="0"/>
              <a:t>:bestomechines@gmail.com</a:t>
            </a:r>
            <a:endParaRPr lang="en-US" sz="2000" dirty="0"/>
          </a:p>
        </p:txBody>
      </p:sp>
      <p:pic>
        <p:nvPicPr>
          <p:cNvPr id="6148" name="Picture 4" descr="The Most Profitable Industries to Pursue Entrepreneurship ...">
            <a:extLst>
              <a:ext uri="{FF2B5EF4-FFF2-40B4-BE49-F238E27FC236}">
                <a16:creationId xmlns="" xmlns:a16="http://schemas.microsoft.com/office/drawing/2014/main" id="{7D50F2FC-8ABF-4C23-96AA-8213089C81CE}"/>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8094676" y="4572008"/>
            <a:ext cx="4094149" cy="2285992"/>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a:extLst>
              <a:ext uri="{FF2B5EF4-FFF2-40B4-BE49-F238E27FC236}">
                <a16:creationId xmlns="" xmlns:a16="http://schemas.microsoft.com/office/drawing/2014/main" id="{73D0CB3D-F676-43A9-9502-DAB97891341E}"/>
              </a:ext>
            </a:extLst>
          </p:cNvPr>
          <p:cNvPicPr>
            <a:picLocks noChangeAspect="1"/>
          </p:cNvPicPr>
          <p:nvPr/>
        </p:nvPicPr>
        <p:blipFill>
          <a:blip r:embed="rId5"/>
          <a:stretch>
            <a:fillRect/>
          </a:stretch>
        </p:blipFill>
        <p:spPr>
          <a:xfrm>
            <a:off x="0" y="4572008"/>
            <a:ext cx="3951272" cy="2285992"/>
          </a:xfrm>
          <a:prstGeom prst="rect">
            <a:avLst/>
          </a:prstGeom>
        </p:spPr>
      </p:pic>
      <p:pic>
        <p:nvPicPr>
          <p:cNvPr id="3" name="Picture 2"/>
          <p:cNvPicPr>
            <a:picLocks noChangeAspect="1" noChangeArrowheads="1"/>
          </p:cNvPicPr>
          <p:nvPr/>
        </p:nvPicPr>
        <p:blipFill>
          <a:blip r:embed="rId6"/>
          <a:srcRect/>
          <a:stretch>
            <a:fillRect/>
          </a:stretch>
        </p:blipFill>
        <p:spPr bwMode="auto">
          <a:xfrm>
            <a:off x="236496" y="214289"/>
            <a:ext cx="3714776" cy="1184849"/>
          </a:xfrm>
          <a:prstGeom prst="rect">
            <a:avLst/>
          </a:prstGeom>
          <a:noFill/>
          <a:ln w="9525">
            <a:noFill/>
            <a:miter lim="800000"/>
            <a:headEnd/>
            <a:tailEnd/>
          </a:ln>
          <a:effectLst/>
        </p:spPr>
      </p:pic>
      <p:pic>
        <p:nvPicPr>
          <p:cNvPr id="4" name="Picture 3"/>
          <p:cNvPicPr>
            <a:picLocks noChangeAspect="1" noChangeArrowheads="1"/>
          </p:cNvPicPr>
          <p:nvPr/>
        </p:nvPicPr>
        <p:blipFill>
          <a:blip r:embed="rId7"/>
          <a:srcRect/>
          <a:stretch>
            <a:fillRect/>
          </a:stretch>
        </p:blipFill>
        <p:spPr bwMode="auto">
          <a:xfrm>
            <a:off x="3951272" y="4572007"/>
            <a:ext cx="4214842" cy="2285993"/>
          </a:xfrm>
          <a:prstGeom prst="rect">
            <a:avLst/>
          </a:prstGeom>
          <a:noFill/>
          <a:ln w="9525">
            <a:noFill/>
            <a:miter lim="800000"/>
            <a:headEnd/>
            <a:tailEnd/>
          </a:ln>
          <a:effectLst/>
        </p:spPr>
      </p:pic>
    </p:spTree>
    <p:extLst>
      <p:ext uri="{BB962C8B-B14F-4D97-AF65-F5344CB8AC3E}">
        <p14:creationId xmlns="" xmlns:p14="http://schemas.microsoft.com/office/powerpoint/2010/main" val="49199607"/>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B109B1-06C2-4CA2-AA09-EC5008F0F4F7}"/>
              </a:ext>
            </a:extLst>
          </p:cNvPr>
          <p:cNvSpPr>
            <a:spLocks noGrp="1"/>
          </p:cNvSpPr>
          <p:nvPr>
            <p:ph type="title"/>
          </p:nvPr>
        </p:nvSpPr>
        <p:spPr>
          <a:xfrm>
            <a:off x="1593436" y="177801"/>
            <a:ext cx="9782801" cy="730919"/>
          </a:xfrm>
        </p:spPr>
        <p:txBody>
          <a:bodyPr/>
          <a:lstStyle/>
          <a:p>
            <a:r>
              <a:rPr lang="en-US" dirty="0"/>
              <a:t>Uses of Bioplastics</a:t>
            </a:r>
            <a:endParaRPr lang="en-IN" dirty="0"/>
          </a:p>
        </p:txBody>
      </p:sp>
      <p:sp>
        <p:nvSpPr>
          <p:cNvPr id="3" name="Content Placeholder 2">
            <a:extLst>
              <a:ext uri="{FF2B5EF4-FFF2-40B4-BE49-F238E27FC236}">
                <a16:creationId xmlns="" xmlns:a16="http://schemas.microsoft.com/office/drawing/2014/main" id="{772756B0-BE78-4562-95DA-346A043F78C9}"/>
              </a:ext>
            </a:extLst>
          </p:cNvPr>
          <p:cNvSpPr>
            <a:spLocks noGrp="1"/>
          </p:cNvSpPr>
          <p:nvPr>
            <p:ph sz="half" idx="1"/>
          </p:nvPr>
        </p:nvSpPr>
        <p:spPr>
          <a:xfrm>
            <a:off x="1593436" y="1600200"/>
            <a:ext cx="10405632" cy="4572000"/>
          </a:xfrm>
        </p:spPr>
        <p:txBody>
          <a:bodyPr/>
          <a:lstStyle/>
          <a:p>
            <a:r>
              <a:rPr lang="en-US" dirty="0"/>
              <a:t>Bioplastics are currently used in disposable items like packaging, containers, straws, bags and bottles, and in non-disposable carpet, plastic piping, phone casings, 3-D printing, car insulation and medical implants</a:t>
            </a:r>
          </a:p>
          <a:p>
            <a:endParaRPr lang="en-IN" dirty="0"/>
          </a:p>
        </p:txBody>
      </p:sp>
      <p:pic>
        <p:nvPicPr>
          <p:cNvPr id="3074" name="Picture 2"/>
          <p:cNvPicPr>
            <a:picLocks noChangeAspect="1" noChangeArrowheads="1"/>
          </p:cNvPicPr>
          <p:nvPr/>
        </p:nvPicPr>
        <p:blipFill>
          <a:blip r:embed="rId2"/>
          <a:srcRect/>
          <a:stretch>
            <a:fillRect/>
          </a:stretch>
        </p:blipFill>
        <p:spPr bwMode="auto">
          <a:xfrm>
            <a:off x="1665256" y="3286124"/>
            <a:ext cx="9886950" cy="3352800"/>
          </a:xfrm>
          <a:prstGeom prst="rect">
            <a:avLst/>
          </a:prstGeom>
          <a:noFill/>
          <a:ln w="9525">
            <a:noFill/>
            <a:miter lim="800000"/>
            <a:headEnd/>
            <a:tailEnd/>
          </a:ln>
          <a:effectLst/>
        </p:spPr>
      </p:pic>
      <p:pic>
        <p:nvPicPr>
          <p:cNvPr id="6" name="Picture 5"/>
          <p:cNvPicPr>
            <a:picLocks noChangeAspect="1" noChangeArrowheads="1"/>
          </p:cNvPicPr>
          <p:nvPr/>
        </p:nvPicPr>
        <p:blipFill>
          <a:blip r:embed="rId3"/>
          <a:srcRect/>
          <a:stretch>
            <a:fillRect/>
          </a:stretch>
        </p:blipFill>
        <p:spPr bwMode="auto">
          <a:xfrm rot="16200000">
            <a:off x="-783663" y="2734649"/>
            <a:ext cx="2786082" cy="888637"/>
          </a:xfrm>
          <a:prstGeom prst="rect">
            <a:avLst/>
          </a:prstGeom>
          <a:noFill/>
          <a:ln w="9525">
            <a:noFill/>
            <a:miter lim="800000"/>
            <a:headEnd/>
            <a:tailEnd/>
          </a:ln>
          <a:effectLst/>
        </p:spPr>
      </p:pic>
    </p:spTree>
    <p:extLst>
      <p:ext uri="{BB962C8B-B14F-4D97-AF65-F5344CB8AC3E}">
        <p14:creationId xmlns="" xmlns:p14="http://schemas.microsoft.com/office/powerpoint/2010/main" val="97050488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749078-E0EC-4A04-9EC2-A511AE0954BF}"/>
              </a:ext>
            </a:extLst>
          </p:cNvPr>
          <p:cNvSpPr>
            <a:spLocks noGrp="1"/>
          </p:cNvSpPr>
          <p:nvPr>
            <p:ph type="title"/>
          </p:nvPr>
        </p:nvSpPr>
        <p:spPr>
          <a:xfrm>
            <a:off x="1593436" y="177801"/>
            <a:ext cx="9782801" cy="730920"/>
          </a:xfrm>
        </p:spPr>
        <p:txBody>
          <a:bodyPr>
            <a:normAutofit fontScale="90000"/>
          </a:bodyPr>
          <a:lstStyle/>
          <a:p>
            <a:r>
              <a:rPr lang="en-US" dirty="0"/>
              <a:t>Manufacturing process </a:t>
            </a:r>
            <a:br>
              <a:rPr lang="en-US" dirty="0"/>
            </a:br>
            <a:r>
              <a:rPr lang="en-US" sz="2700" dirty="0"/>
              <a:t>Bio Degradable carry bags </a:t>
            </a:r>
            <a:endParaRPr lang="en-IN" sz="2700" dirty="0"/>
          </a:p>
        </p:txBody>
      </p:sp>
      <p:pic>
        <p:nvPicPr>
          <p:cNvPr id="6" name="Content Placeholder 5">
            <a:extLst>
              <a:ext uri="{FF2B5EF4-FFF2-40B4-BE49-F238E27FC236}">
                <a16:creationId xmlns="" xmlns:a16="http://schemas.microsoft.com/office/drawing/2014/main" id="{DC0E3DC9-F0DD-4288-932C-14C90419E8FC}"/>
              </a:ext>
            </a:extLst>
          </p:cNvPr>
          <p:cNvPicPr>
            <a:picLocks noGrp="1" noChangeAspect="1"/>
          </p:cNvPicPr>
          <p:nvPr>
            <p:ph sz="half" idx="1"/>
          </p:nvPr>
        </p:nvPicPr>
        <p:blipFill>
          <a:blip r:embed="rId2"/>
          <a:stretch>
            <a:fillRect/>
          </a:stretch>
        </p:blipFill>
        <p:spPr>
          <a:xfrm>
            <a:off x="1593436" y="981075"/>
            <a:ext cx="10189608" cy="5760293"/>
          </a:xfrm>
        </p:spPr>
      </p:pic>
      <p:pic>
        <p:nvPicPr>
          <p:cNvPr id="5" name="Picture 4"/>
          <p:cNvPicPr>
            <a:picLocks noChangeAspect="1" noChangeArrowheads="1"/>
          </p:cNvPicPr>
          <p:nvPr/>
        </p:nvPicPr>
        <p:blipFill>
          <a:blip r:embed="rId3"/>
          <a:srcRect/>
          <a:stretch>
            <a:fillRect/>
          </a:stretch>
        </p:blipFill>
        <p:spPr bwMode="auto">
          <a:xfrm rot="16200000">
            <a:off x="-783663" y="2734649"/>
            <a:ext cx="2786082" cy="888637"/>
          </a:xfrm>
          <a:prstGeom prst="rect">
            <a:avLst/>
          </a:prstGeom>
          <a:noFill/>
          <a:ln w="9525">
            <a:noFill/>
            <a:miter lim="800000"/>
            <a:headEnd/>
            <a:tailEnd/>
          </a:ln>
          <a:effectLst/>
        </p:spPr>
      </p:pic>
    </p:spTree>
    <p:extLst>
      <p:ext uri="{BB962C8B-B14F-4D97-AF65-F5344CB8AC3E}">
        <p14:creationId xmlns="" xmlns:p14="http://schemas.microsoft.com/office/powerpoint/2010/main" val="41799534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A40491-78E6-4A53-B7F7-B08E3416C718}"/>
              </a:ext>
            </a:extLst>
          </p:cNvPr>
          <p:cNvSpPr>
            <a:spLocks noGrp="1"/>
          </p:cNvSpPr>
          <p:nvPr>
            <p:ph type="title"/>
          </p:nvPr>
        </p:nvSpPr>
        <p:spPr>
          <a:xfrm>
            <a:off x="1593436" y="476673"/>
            <a:ext cx="9782801" cy="648072"/>
          </a:xfrm>
        </p:spPr>
        <p:txBody>
          <a:bodyPr>
            <a:normAutofit fontScale="90000"/>
          </a:bodyPr>
          <a:lstStyle/>
          <a:p>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Infra structure Requirement</a:t>
            </a:r>
            <a:endParaRPr lang="en-IN" dirty="0"/>
          </a:p>
        </p:txBody>
      </p:sp>
      <p:sp>
        <p:nvSpPr>
          <p:cNvPr id="3" name="Content Placeholder 2">
            <a:extLst>
              <a:ext uri="{FF2B5EF4-FFF2-40B4-BE49-F238E27FC236}">
                <a16:creationId xmlns="" xmlns:a16="http://schemas.microsoft.com/office/drawing/2014/main" id="{C53A0CE4-78E6-4550-BEFC-770D2F5302E9}"/>
              </a:ext>
            </a:extLst>
          </p:cNvPr>
          <p:cNvSpPr>
            <a:spLocks noGrp="1"/>
          </p:cNvSpPr>
          <p:nvPr>
            <p:ph sz="half" idx="1"/>
          </p:nvPr>
        </p:nvSpPr>
        <p:spPr>
          <a:xfrm>
            <a:off x="1593436" y="1268760"/>
            <a:ext cx="10189608" cy="5589240"/>
          </a:xfrm>
        </p:spPr>
        <p:txBody>
          <a:bodyPr/>
          <a:lstStyle/>
          <a:p>
            <a:r>
              <a:rPr lang="en-US" sz="1800" dirty="0"/>
              <a:t>2000 </a:t>
            </a:r>
            <a:r>
              <a:rPr lang="en-US" sz="1800" dirty="0" err="1"/>
              <a:t>Sqft</a:t>
            </a:r>
            <a:r>
              <a:rPr lang="en-US" sz="1800" dirty="0"/>
              <a:t> of buildup area </a:t>
            </a:r>
          </a:p>
          <a:p>
            <a:r>
              <a:rPr lang="en-US" sz="1800" dirty="0"/>
              <a:t>Height of the building about 20 foot for excluder machine.</a:t>
            </a:r>
          </a:p>
          <a:p>
            <a:r>
              <a:rPr lang="en-US" sz="1800" dirty="0"/>
              <a:t>45 </a:t>
            </a:r>
            <a:r>
              <a:rPr lang="en-US" sz="1800" dirty="0" err="1"/>
              <a:t>kv</a:t>
            </a:r>
            <a:r>
              <a:rPr lang="en-US" sz="1800" dirty="0"/>
              <a:t> industrial power supply line.</a:t>
            </a:r>
          </a:p>
          <a:p>
            <a:r>
              <a:rPr lang="en-US" sz="1800" dirty="0"/>
              <a:t>Water line for cooling tower very little amount only .</a:t>
            </a:r>
          </a:p>
          <a:p>
            <a:r>
              <a:rPr lang="en-US" sz="1800" dirty="0"/>
              <a:t>Fully ventilated with air flow freely.</a:t>
            </a:r>
          </a:p>
          <a:p>
            <a:r>
              <a:rPr lang="en-US" sz="1800" dirty="0"/>
              <a:t>Two No of fire cylinders for fire fighting.as per the department guidelines </a:t>
            </a:r>
          </a:p>
          <a:p>
            <a:r>
              <a:rPr lang="en-US" sz="1800" dirty="0"/>
              <a:t>First Aid kit </a:t>
            </a:r>
          </a:p>
          <a:p>
            <a:r>
              <a:rPr lang="en-US" sz="1800" dirty="0"/>
              <a:t>Labour aprons as per the labour department guidelines.  </a:t>
            </a:r>
          </a:p>
          <a:p>
            <a:endParaRPr lang="en-US" sz="1800" dirty="0"/>
          </a:p>
          <a:p>
            <a:endParaRPr lang="en-IN" dirty="0"/>
          </a:p>
        </p:txBody>
      </p:sp>
      <p:pic>
        <p:nvPicPr>
          <p:cNvPr id="5122" name="Picture 2" descr="Modular GI Sheet Industrial Shed, Rs 105 /square feet Sas Home ...">
            <a:extLst>
              <a:ext uri="{FF2B5EF4-FFF2-40B4-BE49-F238E27FC236}">
                <a16:creationId xmlns="" xmlns:a16="http://schemas.microsoft.com/office/drawing/2014/main" id="{0EE292C9-9190-4DCF-849F-616F3142E906}"/>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722336" y="4594921"/>
            <a:ext cx="4012036" cy="2268091"/>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89BC008C-FBC0-40E7-A7C1-70160512B7CB}"/>
              </a:ext>
            </a:extLst>
          </p:cNvPr>
          <p:cNvPicPr>
            <a:picLocks noChangeAspect="1"/>
          </p:cNvPicPr>
          <p:nvPr/>
        </p:nvPicPr>
        <p:blipFill>
          <a:blip r:embed="rId3"/>
          <a:stretch>
            <a:fillRect/>
          </a:stretch>
        </p:blipFill>
        <p:spPr>
          <a:xfrm>
            <a:off x="5801981" y="4601199"/>
            <a:ext cx="3100743" cy="2250372"/>
          </a:xfrm>
          <a:prstGeom prst="rect">
            <a:avLst/>
          </a:prstGeom>
        </p:spPr>
      </p:pic>
      <p:pic>
        <p:nvPicPr>
          <p:cNvPr id="6" name="Picture 2"/>
          <p:cNvPicPr>
            <a:picLocks noChangeAspect="1" noChangeArrowheads="1"/>
          </p:cNvPicPr>
          <p:nvPr/>
        </p:nvPicPr>
        <p:blipFill>
          <a:blip r:embed="rId4"/>
          <a:srcRect/>
          <a:stretch>
            <a:fillRect/>
          </a:stretch>
        </p:blipFill>
        <p:spPr bwMode="auto">
          <a:xfrm rot="16200000">
            <a:off x="-1488873" y="2703765"/>
            <a:ext cx="4214843" cy="950405"/>
          </a:xfrm>
          <a:prstGeom prst="rect">
            <a:avLst/>
          </a:prstGeom>
          <a:noFill/>
          <a:ln w="9525">
            <a:noFill/>
            <a:miter lim="800000"/>
            <a:headEnd/>
            <a:tailEnd/>
          </a:ln>
          <a:effectLst/>
        </p:spPr>
      </p:pic>
    </p:spTree>
    <p:extLst>
      <p:ext uri="{BB962C8B-B14F-4D97-AF65-F5344CB8AC3E}">
        <p14:creationId xmlns="" xmlns:p14="http://schemas.microsoft.com/office/powerpoint/2010/main" val="71410098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4C81C4-3633-4C0D-B738-642B484D5DB1}"/>
              </a:ext>
            </a:extLst>
          </p:cNvPr>
          <p:cNvSpPr>
            <a:spLocks noGrp="1"/>
          </p:cNvSpPr>
          <p:nvPr>
            <p:ph type="title"/>
          </p:nvPr>
        </p:nvSpPr>
        <p:spPr>
          <a:xfrm>
            <a:off x="1593436" y="177801"/>
            <a:ext cx="9782801" cy="1018952"/>
          </a:xfrm>
        </p:spPr>
        <p:txBody>
          <a:bodyPr/>
          <a:lstStyle/>
          <a:p>
            <a:r>
              <a:rPr lang="en-US" dirty="0"/>
              <a:t>Machines used</a:t>
            </a:r>
            <a:endParaRPr lang="en-IN" dirty="0"/>
          </a:p>
        </p:txBody>
      </p:sp>
      <p:sp>
        <p:nvSpPr>
          <p:cNvPr id="3" name="Content Placeholder 2">
            <a:extLst>
              <a:ext uri="{FF2B5EF4-FFF2-40B4-BE49-F238E27FC236}">
                <a16:creationId xmlns="" xmlns:a16="http://schemas.microsoft.com/office/drawing/2014/main" id="{7557F253-0DD4-4B35-9C2B-ED1B8B6EF8E2}"/>
              </a:ext>
            </a:extLst>
          </p:cNvPr>
          <p:cNvSpPr>
            <a:spLocks noGrp="1"/>
          </p:cNvSpPr>
          <p:nvPr>
            <p:ph sz="half" idx="1"/>
          </p:nvPr>
        </p:nvSpPr>
        <p:spPr>
          <a:xfrm>
            <a:off x="1593436" y="1412776"/>
            <a:ext cx="10261616" cy="5445224"/>
          </a:xfrm>
        </p:spPr>
        <p:txBody>
          <a:bodyPr/>
          <a:lstStyle/>
          <a:p>
            <a:pPr marL="514350" indent="-514350">
              <a:buAutoNum type="arabicParenR"/>
            </a:pPr>
            <a:r>
              <a:rPr lang="en-IN" sz="2000" b="1" dirty="0"/>
              <a:t>Extruder  Machine (45mm Bio-degradable. 32Nip Roll)</a:t>
            </a:r>
          </a:p>
          <a:p>
            <a:pPr marL="514350" indent="-514350">
              <a:buAutoNum type="arabicParenR"/>
            </a:pPr>
            <a:r>
              <a:rPr lang="en-US" sz="2000" b="1" dirty="0"/>
              <a:t>High Speed Cutting &amp; Sealing </a:t>
            </a:r>
            <a:r>
              <a:rPr lang="en-IN" sz="2000" b="1" dirty="0"/>
              <a:t>Machine </a:t>
            </a:r>
            <a:r>
              <a:rPr lang="en-US" sz="2000" b="1" dirty="0"/>
              <a:t>Double Line Loading System</a:t>
            </a:r>
          </a:p>
          <a:p>
            <a:pPr marL="514350" indent="-514350">
              <a:buFont typeface="Arial" pitchFamily="34" charset="0"/>
              <a:buAutoNum type="arabicParenR"/>
            </a:pPr>
            <a:r>
              <a:rPr lang="en-US" sz="2000" b="1" dirty="0"/>
              <a:t>Heavy Duty Punching Machine</a:t>
            </a:r>
          </a:p>
          <a:p>
            <a:pPr marL="514350" indent="-514350">
              <a:buFont typeface="Arial" pitchFamily="34" charset="0"/>
              <a:buAutoNum type="arabicParenR"/>
            </a:pPr>
            <a:r>
              <a:rPr lang="en-US" sz="2000" b="1" dirty="0"/>
              <a:t>Cooling </a:t>
            </a:r>
            <a:r>
              <a:rPr lang="en-IN" sz="2000" b="1" dirty="0"/>
              <a:t>T</a:t>
            </a:r>
            <a:r>
              <a:rPr lang="en-US" sz="2000" b="1" dirty="0" err="1"/>
              <a:t>ower</a:t>
            </a:r>
            <a:endParaRPr lang="en-US" sz="2000" b="1" dirty="0"/>
          </a:p>
          <a:p>
            <a:pPr marL="514350" indent="-514350">
              <a:buFont typeface="Arial" pitchFamily="34" charset="0"/>
              <a:buAutoNum type="arabicParenR"/>
            </a:pPr>
            <a:r>
              <a:rPr lang="en-US" sz="2000" b="1" dirty="0"/>
              <a:t>Heavy Duty Air Compressor</a:t>
            </a:r>
          </a:p>
          <a:p>
            <a:pPr marL="514350" indent="-514350">
              <a:buFont typeface="Arial" pitchFamily="34" charset="0"/>
              <a:buAutoNum type="arabicParenR"/>
            </a:pPr>
            <a:r>
              <a:rPr lang="en-US" sz="2000" b="1" dirty="0"/>
              <a:t>Printing </a:t>
            </a:r>
            <a:r>
              <a:rPr lang="en-US" sz="2000" b="1" dirty="0" smtClean="0"/>
              <a:t>machine.</a:t>
            </a:r>
            <a:endParaRPr lang="en-US" sz="2000" b="1" dirty="0"/>
          </a:p>
          <a:p>
            <a:endParaRPr lang="en-IN" dirty="0"/>
          </a:p>
        </p:txBody>
      </p:sp>
      <p:pic>
        <p:nvPicPr>
          <p:cNvPr id="6" name="Picture 5">
            <a:extLst>
              <a:ext uri="{FF2B5EF4-FFF2-40B4-BE49-F238E27FC236}">
                <a16:creationId xmlns="" xmlns:a16="http://schemas.microsoft.com/office/drawing/2014/main" id="{E2AA23EB-CF62-4DBC-9392-46325D6D0D74}"/>
              </a:ext>
            </a:extLst>
          </p:cNvPr>
          <p:cNvPicPr>
            <a:picLocks noChangeAspect="1"/>
          </p:cNvPicPr>
          <p:nvPr/>
        </p:nvPicPr>
        <p:blipFill>
          <a:blip r:embed="rId2" cstate="print"/>
          <a:stretch>
            <a:fillRect/>
          </a:stretch>
        </p:blipFill>
        <p:spPr>
          <a:xfrm>
            <a:off x="1485900" y="4694596"/>
            <a:ext cx="1927170" cy="1985603"/>
          </a:xfrm>
          <a:prstGeom prst="rect">
            <a:avLst/>
          </a:prstGeom>
        </p:spPr>
      </p:pic>
      <p:pic>
        <p:nvPicPr>
          <p:cNvPr id="8" name="Picture 7">
            <a:extLst>
              <a:ext uri="{FF2B5EF4-FFF2-40B4-BE49-F238E27FC236}">
                <a16:creationId xmlns="" xmlns:a16="http://schemas.microsoft.com/office/drawing/2014/main" id="{F054BFB0-EB74-4492-9F35-DD2787E5FDF2}"/>
              </a:ext>
            </a:extLst>
          </p:cNvPr>
          <p:cNvPicPr>
            <a:picLocks noChangeAspect="1"/>
          </p:cNvPicPr>
          <p:nvPr/>
        </p:nvPicPr>
        <p:blipFill>
          <a:blip r:embed="rId3"/>
          <a:stretch>
            <a:fillRect/>
          </a:stretch>
        </p:blipFill>
        <p:spPr>
          <a:xfrm>
            <a:off x="3557611" y="4694595"/>
            <a:ext cx="2681342" cy="1985602"/>
          </a:xfrm>
          <a:prstGeom prst="rect">
            <a:avLst/>
          </a:prstGeom>
        </p:spPr>
      </p:pic>
      <p:pic>
        <p:nvPicPr>
          <p:cNvPr id="12" name="Picture 11">
            <a:extLst>
              <a:ext uri="{FF2B5EF4-FFF2-40B4-BE49-F238E27FC236}">
                <a16:creationId xmlns="" xmlns:a16="http://schemas.microsoft.com/office/drawing/2014/main" id="{E68257E0-4A78-4330-9E43-F25335C5824C}"/>
              </a:ext>
            </a:extLst>
          </p:cNvPr>
          <p:cNvPicPr>
            <a:picLocks noChangeAspect="1"/>
          </p:cNvPicPr>
          <p:nvPr/>
        </p:nvPicPr>
        <p:blipFill>
          <a:blip r:embed="rId4"/>
          <a:stretch>
            <a:fillRect/>
          </a:stretch>
        </p:blipFill>
        <p:spPr>
          <a:xfrm>
            <a:off x="6333930" y="4673916"/>
            <a:ext cx="1148641" cy="2010122"/>
          </a:xfrm>
          <a:prstGeom prst="rect">
            <a:avLst/>
          </a:prstGeom>
        </p:spPr>
      </p:pic>
      <p:pic>
        <p:nvPicPr>
          <p:cNvPr id="14" name="Picture 13">
            <a:extLst>
              <a:ext uri="{FF2B5EF4-FFF2-40B4-BE49-F238E27FC236}">
                <a16:creationId xmlns="" xmlns:a16="http://schemas.microsoft.com/office/drawing/2014/main" id="{BF7292CE-1954-4DA2-9C1D-B673DAD2EDBE}"/>
              </a:ext>
            </a:extLst>
          </p:cNvPr>
          <p:cNvPicPr>
            <a:picLocks noChangeAspect="1"/>
          </p:cNvPicPr>
          <p:nvPr/>
        </p:nvPicPr>
        <p:blipFill>
          <a:blip r:embed="rId5"/>
          <a:stretch>
            <a:fillRect/>
          </a:stretch>
        </p:blipFill>
        <p:spPr>
          <a:xfrm>
            <a:off x="7722089" y="4721139"/>
            <a:ext cx="1356644" cy="1983578"/>
          </a:xfrm>
          <a:prstGeom prst="rect">
            <a:avLst/>
          </a:prstGeom>
        </p:spPr>
      </p:pic>
      <p:pic>
        <p:nvPicPr>
          <p:cNvPr id="16" name="Picture 15">
            <a:extLst>
              <a:ext uri="{FF2B5EF4-FFF2-40B4-BE49-F238E27FC236}">
                <a16:creationId xmlns="" xmlns:a16="http://schemas.microsoft.com/office/drawing/2014/main" id="{7359B4B2-8341-4A1D-8175-D0481E6E4034}"/>
              </a:ext>
            </a:extLst>
          </p:cNvPr>
          <p:cNvPicPr>
            <a:picLocks noChangeAspect="1"/>
          </p:cNvPicPr>
          <p:nvPr/>
        </p:nvPicPr>
        <p:blipFill>
          <a:blip r:embed="rId6"/>
          <a:stretch>
            <a:fillRect/>
          </a:stretch>
        </p:blipFill>
        <p:spPr>
          <a:xfrm>
            <a:off x="9406780" y="4694595"/>
            <a:ext cx="1619247" cy="1983577"/>
          </a:xfrm>
          <a:prstGeom prst="rect">
            <a:avLst/>
          </a:prstGeom>
        </p:spPr>
      </p:pic>
      <p:pic>
        <p:nvPicPr>
          <p:cNvPr id="9" name="Picture 2"/>
          <p:cNvPicPr>
            <a:picLocks noChangeAspect="1" noChangeArrowheads="1"/>
          </p:cNvPicPr>
          <p:nvPr/>
        </p:nvPicPr>
        <p:blipFill>
          <a:blip r:embed="rId7"/>
          <a:srcRect/>
          <a:stretch>
            <a:fillRect/>
          </a:stretch>
        </p:blipFill>
        <p:spPr bwMode="auto">
          <a:xfrm rot="16200000">
            <a:off x="-1488873" y="2703765"/>
            <a:ext cx="4214843" cy="950405"/>
          </a:xfrm>
          <a:prstGeom prst="rect">
            <a:avLst/>
          </a:prstGeom>
          <a:noFill/>
          <a:ln w="9525">
            <a:noFill/>
            <a:miter lim="800000"/>
            <a:headEnd/>
            <a:tailEnd/>
          </a:ln>
          <a:effectLst/>
        </p:spPr>
      </p:pic>
    </p:spTree>
    <p:extLst>
      <p:ext uri="{BB962C8B-B14F-4D97-AF65-F5344CB8AC3E}">
        <p14:creationId xmlns="" xmlns:p14="http://schemas.microsoft.com/office/powerpoint/2010/main" val="371922951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249847-14DA-4B9A-A3DD-30EAA240407C}"/>
              </a:ext>
            </a:extLst>
          </p:cNvPr>
          <p:cNvSpPr>
            <a:spLocks noGrp="1"/>
          </p:cNvSpPr>
          <p:nvPr>
            <p:ph type="title"/>
          </p:nvPr>
        </p:nvSpPr>
        <p:spPr>
          <a:xfrm>
            <a:off x="1593436" y="177800"/>
            <a:ext cx="9782801" cy="1234976"/>
          </a:xfrm>
        </p:spPr>
        <p:txBody>
          <a:bodyPr>
            <a:normAutofit fontScale="90000"/>
          </a:bodyPr>
          <a:lstStyle/>
          <a:p>
            <a:r>
              <a:rPr lang="en-IN" b="1" dirty="0"/>
              <a:t/>
            </a:r>
            <a:br>
              <a:rPr lang="en-IN" b="1" dirty="0"/>
            </a:br>
            <a:r>
              <a:rPr lang="en-IN" b="1" dirty="0"/>
              <a:t/>
            </a:r>
            <a:br>
              <a:rPr lang="en-IN" b="1" dirty="0"/>
            </a:br>
            <a:r>
              <a:rPr lang="en-IN" b="1" dirty="0"/>
              <a:t/>
            </a:r>
            <a:br>
              <a:rPr lang="en-IN" b="1" dirty="0"/>
            </a:br>
            <a:r>
              <a:rPr lang="en-IN" sz="3100" b="1" dirty="0"/>
              <a:t>Extruder  Machine</a:t>
            </a:r>
            <a:br>
              <a:rPr lang="en-IN" sz="3100" b="1" dirty="0"/>
            </a:br>
            <a:r>
              <a:rPr lang="en-IN" sz="3100" b="1" dirty="0"/>
              <a:t>(45mm Bio-degradable. 32Nip Roll)</a:t>
            </a:r>
            <a:r>
              <a:rPr lang="en-US" sz="3100" b="1" dirty="0"/>
              <a:t/>
            </a:r>
            <a:br>
              <a:rPr lang="en-US" sz="3100" b="1" dirty="0"/>
            </a:br>
            <a:endParaRPr lang="en-IN" sz="3100" dirty="0"/>
          </a:p>
        </p:txBody>
      </p:sp>
      <p:pic>
        <p:nvPicPr>
          <p:cNvPr id="5" name="excultion mechine 01">
            <a:hlinkClick r:id="" action="ppaction://media"/>
            <a:extLst>
              <a:ext uri="{FF2B5EF4-FFF2-40B4-BE49-F238E27FC236}">
                <a16:creationId xmlns="" xmlns:a16="http://schemas.microsoft.com/office/drawing/2014/main" id="{2CC58C23-A153-4F11-A524-73BA7CE78307}"/>
              </a:ext>
            </a:extLst>
          </p:cNvPr>
          <p:cNvPicPr>
            <a:picLocks noGrp="1" noChangeAspect="1"/>
          </p:cNvPicPr>
          <p:nvPr>
            <p:ph sz="half" idx="1"/>
            <a:videoFile r:link="rId1"/>
            <p:extLst>
              <p:ext uri="{DAA4B4D4-6D71-4841-9C94-3DE7FCFB9230}">
                <p14:media xmlns="" xmlns:p14="http://schemas.microsoft.com/office/powerpoint/2010/main" r:embed="rId3"/>
              </p:ext>
            </p:extLst>
          </p:nvPr>
        </p:nvPicPr>
        <p:blipFill>
          <a:blip r:embed="rId4"/>
          <a:stretch>
            <a:fillRect/>
          </a:stretch>
        </p:blipFill>
        <p:spPr>
          <a:xfrm>
            <a:off x="1917948" y="1600200"/>
            <a:ext cx="3709225" cy="4572000"/>
          </a:xfrm>
        </p:spPr>
      </p:pic>
      <p:sp>
        <p:nvSpPr>
          <p:cNvPr id="4" name="Content Placeholder 3">
            <a:extLst>
              <a:ext uri="{FF2B5EF4-FFF2-40B4-BE49-F238E27FC236}">
                <a16:creationId xmlns="" xmlns:a16="http://schemas.microsoft.com/office/drawing/2014/main" id="{4A3BEEBB-4BEB-40D1-934F-051B1D318A2E}"/>
              </a:ext>
            </a:extLst>
          </p:cNvPr>
          <p:cNvSpPr>
            <a:spLocks noGrp="1"/>
          </p:cNvSpPr>
          <p:nvPr>
            <p:ph sz="half" idx="2"/>
          </p:nvPr>
        </p:nvSpPr>
        <p:spPr>
          <a:xfrm>
            <a:off x="6094412" y="1600200"/>
            <a:ext cx="5760640" cy="4572000"/>
          </a:xfrm>
        </p:spPr>
        <p:txBody>
          <a:bodyPr>
            <a:normAutofit fontScale="62500" lnSpcReduction="20000"/>
          </a:bodyPr>
          <a:lstStyle/>
          <a:p>
            <a:pPr algn="l"/>
            <a:r>
              <a:rPr lang="en-IN" dirty="0">
                <a:solidFill>
                  <a:schemeClr val="tx1"/>
                </a:solidFill>
              </a:rPr>
              <a:t>Extruder Machine Convert</a:t>
            </a:r>
          </a:p>
          <a:p>
            <a:pPr algn="l"/>
            <a:r>
              <a:rPr lang="en-IN" dirty="0">
                <a:solidFill>
                  <a:schemeClr val="tx1"/>
                </a:solidFill>
              </a:rPr>
              <a:t>Granules into film in some </a:t>
            </a:r>
          </a:p>
          <a:p>
            <a:pPr algn="l"/>
            <a:r>
              <a:rPr lang="en-IN" dirty="0">
                <a:solidFill>
                  <a:schemeClr val="tx1"/>
                </a:solidFill>
              </a:rPr>
              <a:t>Temperature as per the setting </a:t>
            </a:r>
          </a:p>
          <a:p>
            <a:pPr algn="l"/>
            <a:r>
              <a:rPr lang="en-IN" dirty="0">
                <a:solidFill>
                  <a:schemeClr val="tx1"/>
                </a:solidFill>
              </a:rPr>
              <a:t>Size and thickness (microns ).</a:t>
            </a:r>
          </a:p>
          <a:p>
            <a:pPr algn="l"/>
            <a:r>
              <a:rPr lang="en-IN" dirty="0">
                <a:solidFill>
                  <a:schemeClr val="tx1"/>
                </a:solidFill>
              </a:rPr>
              <a:t>that film will blow upside up to</a:t>
            </a:r>
          </a:p>
          <a:p>
            <a:pPr algn="l"/>
            <a:r>
              <a:rPr lang="en-IN" dirty="0">
                <a:solidFill>
                  <a:schemeClr val="tx1"/>
                </a:solidFill>
              </a:rPr>
              <a:t>16ft height starts rolling with</a:t>
            </a:r>
          </a:p>
          <a:p>
            <a:pPr algn="l"/>
            <a:r>
              <a:rPr lang="en-IN" dirty="0">
                <a:solidFill>
                  <a:schemeClr val="tx1"/>
                </a:solidFill>
              </a:rPr>
              <a:t>the rollers arrange upside and </a:t>
            </a:r>
          </a:p>
          <a:p>
            <a:pPr algn="l"/>
            <a:r>
              <a:rPr lang="en-IN" dirty="0">
                <a:solidFill>
                  <a:schemeClr val="tx1"/>
                </a:solidFill>
              </a:rPr>
              <a:t>Cool down, Online Logo printer ,Prints</a:t>
            </a:r>
          </a:p>
          <a:p>
            <a:pPr algn="l"/>
            <a:r>
              <a:rPr lang="en-IN" dirty="0">
                <a:solidFill>
                  <a:schemeClr val="tx1"/>
                </a:solidFill>
              </a:rPr>
              <a:t>The logo, company name, licence No </a:t>
            </a:r>
          </a:p>
          <a:p>
            <a:pPr algn="l"/>
            <a:r>
              <a:rPr lang="en-IN" dirty="0">
                <a:solidFill>
                  <a:schemeClr val="tx1"/>
                </a:solidFill>
              </a:rPr>
              <a:t>Up to 4 inches and cover rollers</a:t>
            </a:r>
          </a:p>
          <a:p>
            <a:pPr algn="l"/>
            <a:r>
              <a:rPr lang="en-IN" dirty="0">
                <a:solidFill>
                  <a:schemeClr val="tx1"/>
                </a:solidFill>
              </a:rPr>
              <a:t>and form roller of the film </a:t>
            </a:r>
          </a:p>
          <a:p>
            <a:pPr algn="l"/>
            <a:r>
              <a:rPr lang="en-IN" dirty="0">
                <a:solidFill>
                  <a:schemeClr val="tx1"/>
                </a:solidFill>
              </a:rPr>
              <a:t>Machine will produce 60 Kgs per hour Capacity </a:t>
            </a:r>
          </a:p>
          <a:p>
            <a:endParaRPr lang="en-IN" dirty="0"/>
          </a:p>
        </p:txBody>
      </p:sp>
      <p:pic>
        <p:nvPicPr>
          <p:cNvPr id="7" name="Picture 6"/>
          <p:cNvPicPr>
            <a:picLocks noChangeAspect="1" noChangeArrowheads="1"/>
          </p:cNvPicPr>
          <p:nvPr/>
        </p:nvPicPr>
        <p:blipFill>
          <a:blip r:embed="rId5"/>
          <a:srcRect/>
          <a:stretch>
            <a:fillRect/>
          </a:stretch>
        </p:blipFill>
        <p:spPr bwMode="auto">
          <a:xfrm rot="16200000">
            <a:off x="-783663" y="2734649"/>
            <a:ext cx="2786082" cy="888637"/>
          </a:xfrm>
          <a:prstGeom prst="rect">
            <a:avLst/>
          </a:prstGeom>
          <a:noFill/>
          <a:ln w="9525">
            <a:noFill/>
            <a:miter lim="800000"/>
            <a:headEnd/>
            <a:tailEnd/>
          </a:ln>
          <a:effectLst/>
        </p:spPr>
      </p:pic>
    </p:spTree>
    <p:extLst>
      <p:ext uri="{BB962C8B-B14F-4D97-AF65-F5344CB8AC3E}">
        <p14:creationId xmlns="" xmlns:p14="http://schemas.microsoft.com/office/powerpoint/2010/main" val="101851044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28F527-21B9-4544-9485-6F7AC86E832B}"/>
              </a:ext>
            </a:extLst>
          </p:cNvPr>
          <p:cNvSpPr>
            <a:spLocks noGrp="1"/>
          </p:cNvSpPr>
          <p:nvPr>
            <p:ph type="title"/>
          </p:nvPr>
        </p:nvSpPr>
        <p:spPr>
          <a:xfrm>
            <a:off x="1593436" y="177800"/>
            <a:ext cx="9782801" cy="1422400"/>
          </a:xfrm>
        </p:spPr>
        <p:txBody>
          <a:bodyPr>
            <a:normAutofit/>
          </a:bodyPr>
          <a:lstStyle/>
          <a:p>
            <a:r>
              <a:rPr lang="en-US" sz="2700" b="1" dirty="0"/>
              <a:t>High Speed Cutting &amp; Sealing </a:t>
            </a:r>
            <a:r>
              <a:rPr lang="en-IN" sz="2700" b="1" dirty="0"/>
              <a:t>Machine</a:t>
            </a:r>
            <a:br>
              <a:rPr lang="en-IN" sz="2700" b="1" dirty="0"/>
            </a:br>
            <a:r>
              <a:rPr lang="en-US" sz="2700" b="1" dirty="0"/>
              <a:t>Double Line Loading System</a:t>
            </a:r>
            <a:r>
              <a:rPr lang="en-US" sz="3600" b="1" dirty="0"/>
              <a:t/>
            </a:r>
            <a:br>
              <a:rPr lang="en-US" sz="3600" b="1" dirty="0"/>
            </a:br>
            <a:endParaRPr lang="en-IN" dirty="0"/>
          </a:p>
        </p:txBody>
      </p:sp>
      <p:pic>
        <p:nvPicPr>
          <p:cNvPr id="5" name="cutting sealing mechine 02">
            <a:hlinkClick r:id="" action="ppaction://media"/>
            <a:extLst>
              <a:ext uri="{FF2B5EF4-FFF2-40B4-BE49-F238E27FC236}">
                <a16:creationId xmlns="" xmlns:a16="http://schemas.microsoft.com/office/drawing/2014/main" id="{2BA891FC-E3B7-4A93-AB69-E6F38F0C5207}"/>
              </a:ext>
            </a:extLst>
          </p:cNvPr>
          <p:cNvPicPr>
            <a:picLocks noGrp="1" noChangeAspect="1"/>
          </p:cNvPicPr>
          <p:nvPr>
            <p:ph sz="half" idx="1"/>
            <a:videoFile r:link="rId1"/>
            <p:extLst>
              <p:ext uri="{DAA4B4D4-6D71-4841-9C94-3DE7FCFB9230}">
                <p14:media xmlns="" xmlns:p14="http://schemas.microsoft.com/office/powerpoint/2010/main" r:embed="rId3"/>
              </p:ext>
            </p:extLst>
          </p:nvPr>
        </p:nvPicPr>
        <p:blipFill>
          <a:blip r:embed="rId4"/>
          <a:stretch>
            <a:fillRect/>
          </a:stretch>
        </p:blipFill>
        <p:spPr>
          <a:xfrm>
            <a:off x="1593436" y="1412776"/>
            <a:ext cx="4572984" cy="4896544"/>
          </a:xfrm>
        </p:spPr>
      </p:pic>
      <p:sp>
        <p:nvSpPr>
          <p:cNvPr id="7" name="Content Placeholder 6">
            <a:extLst>
              <a:ext uri="{FF2B5EF4-FFF2-40B4-BE49-F238E27FC236}">
                <a16:creationId xmlns="" xmlns:a16="http://schemas.microsoft.com/office/drawing/2014/main" id="{5B221FA7-A7D9-44A5-8ED7-AF22DC036AC7}"/>
              </a:ext>
            </a:extLst>
          </p:cNvPr>
          <p:cNvSpPr txBox="1">
            <a:spLocks noGrp="1"/>
          </p:cNvSpPr>
          <p:nvPr>
            <p:ph sz="half" idx="2"/>
          </p:nvPr>
        </p:nvSpPr>
        <p:spPr>
          <a:xfrm>
            <a:off x="6561138" y="1412875"/>
            <a:ext cx="4814887" cy="3416320"/>
          </a:xfrm>
          <a:prstGeom prst="rect">
            <a:avLst/>
          </a:prstGeom>
          <a:noFill/>
        </p:spPr>
        <p:txBody>
          <a:bodyPr wrap="square" rtlCol="0">
            <a:spAutoFit/>
          </a:bodyPr>
          <a:lstStyle/>
          <a:p>
            <a:pPr algn="l"/>
            <a:r>
              <a:rPr lang="en-US" sz="2000" b="1" dirty="0"/>
              <a:t>High speed cutting and sealing will cut and seal the cover as per our requirement and size with auto counting as per sitting and puts a side after count complete with a conveyer belt attached to it at a time 6 rolls of 30 kg each can be load with double line fitting after count a bunch</a:t>
            </a:r>
            <a:r>
              <a:rPr lang="en-IN" sz="2000" b="1" dirty="0"/>
              <a:t>. Of carry bags customize count will move as side then that bunch is feed to punching machine </a:t>
            </a:r>
            <a:endParaRPr lang="en-US" sz="2000" b="1" dirty="0"/>
          </a:p>
        </p:txBody>
      </p:sp>
      <p:pic>
        <p:nvPicPr>
          <p:cNvPr id="8" name="Picture 7"/>
          <p:cNvPicPr>
            <a:picLocks noChangeAspect="1" noChangeArrowheads="1"/>
          </p:cNvPicPr>
          <p:nvPr/>
        </p:nvPicPr>
        <p:blipFill>
          <a:blip r:embed="rId5"/>
          <a:srcRect/>
          <a:stretch>
            <a:fillRect/>
          </a:stretch>
        </p:blipFill>
        <p:spPr bwMode="auto">
          <a:xfrm rot="16200000">
            <a:off x="-783663" y="2734649"/>
            <a:ext cx="2786082" cy="888637"/>
          </a:xfrm>
          <a:prstGeom prst="rect">
            <a:avLst/>
          </a:prstGeom>
          <a:noFill/>
          <a:ln w="9525">
            <a:noFill/>
            <a:miter lim="800000"/>
            <a:headEnd/>
            <a:tailEnd/>
          </a:ln>
          <a:effectLst/>
        </p:spPr>
      </p:pic>
    </p:spTree>
    <p:extLst>
      <p:ext uri="{BB962C8B-B14F-4D97-AF65-F5344CB8AC3E}">
        <p14:creationId xmlns="" xmlns:p14="http://schemas.microsoft.com/office/powerpoint/2010/main" val="317656002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4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CFF4D7-CF52-4421-B138-8244BFC712B2}"/>
              </a:ext>
            </a:extLst>
          </p:cNvPr>
          <p:cNvSpPr>
            <a:spLocks noGrp="1"/>
          </p:cNvSpPr>
          <p:nvPr>
            <p:ph type="title"/>
          </p:nvPr>
        </p:nvSpPr>
        <p:spPr/>
        <p:txBody>
          <a:bodyPr/>
          <a:lstStyle/>
          <a:p>
            <a:r>
              <a:rPr lang="en-US" b="1" dirty="0"/>
              <a:t>Heavy Duty Punching Machine</a:t>
            </a:r>
            <a:br>
              <a:rPr lang="en-US" b="1" dirty="0"/>
            </a:br>
            <a:endParaRPr lang="en-IN" dirty="0"/>
          </a:p>
        </p:txBody>
      </p:sp>
      <p:pic>
        <p:nvPicPr>
          <p:cNvPr id="5" name="punching mechine 03">
            <a:hlinkClick r:id="" action="ppaction://media"/>
            <a:extLst>
              <a:ext uri="{FF2B5EF4-FFF2-40B4-BE49-F238E27FC236}">
                <a16:creationId xmlns="" xmlns:a16="http://schemas.microsoft.com/office/drawing/2014/main" id="{6D43AC46-838F-4552-B3F6-3256135896DE}"/>
              </a:ext>
            </a:extLst>
          </p:cNvPr>
          <p:cNvPicPr>
            <a:picLocks noGrp="1" noChangeAspect="1"/>
          </p:cNvPicPr>
          <p:nvPr>
            <p:ph sz="half" idx="1"/>
            <a:videoFile r:link="rId1"/>
            <p:extLst>
              <p:ext uri="{DAA4B4D4-6D71-4841-9C94-3DE7FCFB9230}">
                <p14:media xmlns="" xmlns:p14="http://schemas.microsoft.com/office/powerpoint/2010/main" r:embed="rId3"/>
              </p:ext>
            </p:extLst>
          </p:nvPr>
        </p:nvPicPr>
        <p:blipFill>
          <a:blip r:embed="rId4"/>
          <a:stretch>
            <a:fillRect/>
          </a:stretch>
        </p:blipFill>
        <p:spPr>
          <a:xfrm>
            <a:off x="1593850" y="1600200"/>
            <a:ext cx="4814888" cy="5080000"/>
          </a:xfrm>
        </p:spPr>
      </p:pic>
      <p:sp>
        <p:nvSpPr>
          <p:cNvPr id="4" name="Content Placeholder 3">
            <a:extLst>
              <a:ext uri="{FF2B5EF4-FFF2-40B4-BE49-F238E27FC236}">
                <a16:creationId xmlns="" xmlns:a16="http://schemas.microsoft.com/office/drawing/2014/main" id="{311689E8-4AED-42F6-9C64-2E1C2711E2DE}"/>
              </a:ext>
            </a:extLst>
          </p:cNvPr>
          <p:cNvSpPr>
            <a:spLocks noGrp="1"/>
          </p:cNvSpPr>
          <p:nvPr>
            <p:ph sz="half" idx="2"/>
          </p:nvPr>
        </p:nvSpPr>
        <p:spPr/>
        <p:txBody>
          <a:bodyPr/>
          <a:lstStyle/>
          <a:p>
            <a:pPr marL="0" indent="0">
              <a:buNone/>
            </a:pPr>
            <a:r>
              <a:rPr lang="en-US" dirty="0"/>
              <a:t>Heavy Duty Punching Machine will Punch the handle as the customized size and shape the different handle design die will be provided with the machine like D cut, W cut, C cut as per customer needs.</a:t>
            </a:r>
          </a:p>
          <a:p>
            <a:pPr marL="0" indent="0">
              <a:buNone/>
            </a:pPr>
            <a:endParaRPr lang="en-IN" dirty="0"/>
          </a:p>
        </p:txBody>
      </p:sp>
      <p:pic>
        <p:nvPicPr>
          <p:cNvPr id="7" name="Picture 6"/>
          <p:cNvPicPr>
            <a:picLocks noChangeAspect="1" noChangeArrowheads="1"/>
          </p:cNvPicPr>
          <p:nvPr/>
        </p:nvPicPr>
        <p:blipFill>
          <a:blip r:embed="rId5"/>
          <a:srcRect/>
          <a:stretch>
            <a:fillRect/>
          </a:stretch>
        </p:blipFill>
        <p:spPr bwMode="auto">
          <a:xfrm rot="16200000">
            <a:off x="-783663" y="2734649"/>
            <a:ext cx="2786082" cy="888637"/>
          </a:xfrm>
          <a:prstGeom prst="rect">
            <a:avLst/>
          </a:prstGeom>
          <a:noFill/>
          <a:ln w="9525">
            <a:noFill/>
            <a:miter lim="800000"/>
            <a:headEnd/>
            <a:tailEnd/>
          </a:ln>
          <a:effectLst/>
        </p:spPr>
      </p:pic>
    </p:spTree>
    <p:extLst>
      <p:ext uri="{BB962C8B-B14F-4D97-AF65-F5344CB8AC3E}">
        <p14:creationId xmlns="" xmlns:p14="http://schemas.microsoft.com/office/powerpoint/2010/main" val="173345088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F715C6-C5B1-4271-AB2C-E9EC4D09449C}"/>
              </a:ext>
            </a:extLst>
          </p:cNvPr>
          <p:cNvSpPr>
            <a:spLocks noGrp="1"/>
          </p:cNvSpPr>
          <p:nvPr>
            <p:ph type="title"/>
          </p:nvPr>
        </p:nvSpPr>
        <p:spPr>
          <a:xfrm>
            <a:off x="1593436" y="177800"/>
            <a:ext cx="9782801" cy="1306984"/>
          </a:xfrm>
        </p:spPr>
        <p:txBody>
          <a:bodyPr/>
          <a:lstStyle/>
          <a:p>
            <a:r>
              <a:rPr lang="en-US" b="1" dirty="0"/>
              <a:t>Cooling </a:t>
            </a:r>
            <a:r>
              <a:rPr lang="en-IN" b="1" dirty="0"/>
              <a:t>T</a:t>
            </a:r>
            <a:r>
              <a:rPr lang="en-US" b="1" dirty="0" err="1"/>
              <a:t>ower</a:t>
            </a:r>
            <a:r>
              <a:rPr lang="en-US" b="1" dirty="0"/>
              <a:t/>
            </a:r>
            <a:br>
              <a:rPr lang="en-US" b="1" dirty="0"/>
            </a:br>
            <a:endParaRPr lang="en-IN" dirty="0"/>
          </a:p>
        </p:txBody>
      </p:sp>
      <p:sp>
        <p:nvSpPr>
          <p:cNvPr id="4" name="Content Placeholder 3">
            <a:extLst>
              <a:ext uri="{FF2B5EF4-FFF2-40B4-BE49-F238E27FC236}">
                <a16:creationId xmlns="" xmlns:a16="http://schemas.microsoft.com/office/drawing/2014/main" id="{0EE6288C-CF9F-4DA4-8333-8B46965CF5CD}"/>
              </a:ext>
            </a:extLst>
          </p:cNvPr>
          <p:cNvSpPr>
            <a:spLocks noGrp="1"/>
          </p:cNvSpPr>
          <p:nvPr>
            <p:ph sz="half" idx="2"/>
          </p:nvPr>
        </p:nvSpPr>
        <p:spPr/>
        <p:txBody>
          <a:bodyPr/>
          <a:lstStyle/>
          <a:p>
            <a:r>
              <a:rPr lang="en-US" dirty="0"/>
              <a:t>Cooling tower which cools the machine when it will be runs 24 hours also this is the safety for machine.</a:t>
            </a:r>
          </a:p>
          <a:p>
            <a:endParaRPr lang="en-IN" dirty="0"/>
          </a:p>
        </p:txBody>
      </p:sp>
      <p:pic>
        <p:nvPicPr>
          <p:cNvPr id="6" name="Content Placeholder 5">
            <a:extLst>
              <a:ext uri="{FF2B5EF4-FFF2-40B4-BE49-F238E27FC236}">
                <a16:creationId xmlns="" xmlns:a16="http://schemas.microsoft.com/office/drawing/2014/main" id="{FC7A34A9-9918-4587-BD5A-7D3DBA4AE792}"/>
              </a:ext>
            </a:extLst>
          </p:cNvPr>
          <p:cNvPicPr>
            <a:picLocks noGrp="1" noChangeAspect="1"/>
          </p:cNvPicPr>
          <p:nvPr>
            <p:ph sz="half" idx="1"/>
          </p:nvPr>
        </p:nvPicPr>
        <p:blipFill>
          <a:blip r:embed="rId2"/>
          <a:stretch>
            <a:fillRect/>
          </a:stretch>
        </p:blipFill>
        <p:spPr>
          <a:xfrm>
            <a:off x="2133972" y="1577086"/>
            <a:ext cx="3888432" cy="5158937"/>
          </a:xfrm>
          <a:prstGeom prst="rect">
            <a:avLst/>
          </a:prstGeom>
        </p:spPr>
      </p:pic>
      <p:pic>
        <p:nvPicPr>
          <p:cNvPr id="7" name="Picture 6"/>
          <p:cNvPicPr>
            <a:picLocks noChangeAspect="1" noChangeArrowheads="1"/>
          </p:cNvPicPr>
          <p:nvPr/>
        </p:nvPicPr>
        <p:blipFill>
          <a:blip r:embed="rId3"/>
          <a:srcRect/>
          <a:stretch>
            <a:fillRect/>
          </a:stretch>
        </p:blipFill>
        <p:spPr bwMode="auto">
          <a:xfrm rot="16200000">
            <a:off x="-783663" y="2734649"/>
            <a:ext cx="2786082" cy="888637"/>
          </a:xfrm>
          <a:prstGeom prst="rect">
            <a:avLst/>
          </a:prstGeom>
          <a:noFill/>
          <a:ln w="9525">
            <a:noFill/>
            <a:miter lim="800000"/>
            <a:headEnd/>
            <a:tailEnd/>
          </a:ln>
          <a:effectLst/>
        </p:spPr>
      </p:pic>
    </p:spTree>
    <p:extLst>
      <p:ext uri="{BB962C8B-B14F-4D97-AF65-F5344CB8AC3E}">
        <p14:creationId xmlns="" xmlns:p14="http://schemas.microsoft.com/office/powerpoint/2010/main" val="10138531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D232F8-EE18-45BF-966F-30782F2B8C7E}"/>
              </a:ext>
            </a:extLst>
          </p:cNvPr>
          <p:cNvSpPr>
            <a:spLocks noGrp="1"/>
          </p:cNvSpPr>
          <p:nvPr>
            <p:ph type="title"/>
          </p:nvPr>
        </p:nvSpPr>
        <p:spPr/>
        <p:txBody>
          <a:bodyPr/>
          <a:lstStyle/>
          <a:p>
            <a:r>
              <a:rPr lang="en-US" b="1" dirty="0"/>
              <a:t>Heavy Duty Air Compressor</a:t>
            </a:r>
            <a:br>
              <a:rPr lang="en-US" b="1" dirty="0"/>
            </a:br>
            <a:endParaRPr lang="en-IN" dirty="0"/>
          </a:p>
        </p:txBody>
      </p:sp>
      <p:sp>
        <p:nvSpPr>
          <p:cNvPr id="3" name="Content Placeholder 2">
            <a:extLst>
              <a:ext uri="{FF2B5EF4-FFF2-40B4-BE49-F238E27FC236}">
                <a16:creationId xmlns="" xmlns:a16="http://schemas.microsoft.com/office/drawing/2014/main" id="{37E886CA-06F7-461C-BA78-9523782ED218}"/>
              </a:ext>
            </a:extLst>
          </p:cNvPr>
          <p:cNvSpPr>
            <a:spLocks noGrp="1"/>
          </p:cNvSpPr>
          <p:nvPr>
            <p:ph sz="half" idx="1"/>
          </p:nvPr>
        </p:nvSpPr>
        <p:spPr/>
        <p:txBody>
          <a:bodyPr/>
          <a:lstStyle/>
          <a:p>
            <a:endParaRPr lang="en-IN" dirty="0"/>
          </a:p>
        </p:txBody>
      </p:sp>
      <p:sp>
        <p:nvSpPr>
          <p:cNvPr id="4" name="Content Placeholder 3">
            <a:extLst>
              <a:ext uri="{FF2B5EF4-FFF2-40B4-BE49-F238E27FC236}">
                <a16:creationId xmlns="" xmlns:a16="http://schemas.microsoft.com/office/drawing/2014/main" id="{816DC8CF-10E8-438A-81B6-F1FC39FF68D7}"/>
              </a:ext>
            </a:extLst>
          </p:cNvPr>
          <p:cNvSpPr>
            <a:spLocks noGrp="1"/>
          </p:cNvSpPr>
          <p:nvPr>
            <p:ph sz="half" idx="2"/>
          </p:nvPr>
        </p:nvSpPr>
        <p:spPr/>
        <p:txBody>
          <a:bodyPr/>
          <a:lstStyle/>
          <a:p>
            <a:r>
              <a:rPr lang="en-US" dirty="0"/>
              <a:t>Heavy Duty Air Compressor will supply the air to the machine when ever it required fully automatic it will cut off when it fill the tank</a:t>
            </a:r>
          </a:p>
          <a:p>
            <a:endParaRPr lang="en-IN" dirty="0"/>
          </a:p>
        </p:txBody>
      </p:sp>
      <p:pic>
        <p:nvPicPr>
          <p:cNvPr id="6" name="Picture 4">
            <a:extLst>
              <a:ext uri="{FF2B5EF4-FFF2-40B4-BE49-F238E27FC236}">
                <a16:creationId xmlns="" xmlns:a16="http://schemas.microsoft.com/office/drawing/2014/main" id="{16EC0FB9-5CFF-4D65-9FF1-416C8AF3E009}"/>
              </a:ext>
            </a:extLst>
          </p:cNvPr>
          <p:cNvPicPr>
            <a:picLocks noChangeAspect="1"/>
          </p:cNvPicPr>
          <p:nvPr/>
        </p:nvPicPr>
        <p:blipFill rotWithShape="1">
          <a:blip r:embed="rId2">
            <a:extLst>
              <a:ext uri="{28A0092B-C50C-407E-A947-70E740481C1C}">
                <a14:useLocalDpi xmlns="" xmlns:a14="http://schemas.microsoft.com/office/drawing/2010/main" val="0"/>
              </a:ext>
            </a:extLst>
          </a:blip>
          <a:srcRect t="13406" r="52390" b="2198"/>
          <a:stretch/>
        </p:blipFill>
        <p:spPr>
          <a:xfrm>
            <a:off x="1665256" y="1357298"/>
            <a:ext cx="4122202" cy="4896544"/>
          </a:xfrm>
          <a:prstGeom prst="rect">
            <a:avLst/>
          </a:prstGeom>
        </p:spPr>
      </p:pic>
      <p:pic>
        <p:nvPicPr>
          <p:cNvPr id="9" name="Picture 8"/>
          <p:cNvPicPr>
            <a:picLocks noChangeAspect="1" noChangeArrowheads="1"/>
          </p:cNvPicPr>
          <p:nvPr/>
        </p:nvPicPr>
        <p:blipFill>
          <a:blip r:embed="rId3"/>
          <a:srcRect/>
          <a:stretch>
            <a:fillRect/>
          </a:stretch>
        </p:blipFill>
        <p:spPr bwMode="auto">
          <a:xfrm rot="16200000">
            <a:off x="-783663" y="2734649"/>
            <a:ext cx="2786082" cy="888637"/>
          </a:xfrm>
          <a:prstGeom prst="rect">
            <a:avLst/>
          </a:prstGeom>
          <a:noFill/>
          <a:ln w="9525">
            <a:noFill/>
            <a:miter lim="800000"/>
            <a:headEnd/>
            <a:tailEnd/>
          </a:ln>
          <a:effectLst/>
        </p:spPr>
      </p:pic>
    </p:spTree>
    <p:extLst>
      <p:ext uri="{BB962C8B-B14F-4D97-AF65-F5344CB8AC3E}">
        <p14:creationId xmlns="" xmlns:p14="http://schemas.microsoft.com/office/powerpoint/2010/main" val="337013272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7E1479-0537-4435-8D6D-039A5E4D5520}"/>
              </a:ext>
            </a:extLst>
          </p:cNvPr>
          <p:cNvSpPr>
            <a:spLocks noGrp="1"/>
          </p:cNvSpPr>
          <p:nvPr>
            <p:ph type="title"/>
          </p:nvPr>
        </p:nvSpPr>
        <p:spPr/>
        <p:txBody>
          <a:bodyPr/>
          <a:lstStyle/>
          <a:p>
            <a:r>
              <a:rPr lang="en-US" dirty="0"/>
              <a:t>Cost benefit analysis vis a vis Conventional carry bags</a:t>
            </a:r>
            <a:endParaRPr lang="en-IN" dirty="0"/>
          </a:p>
        </p:txBody>
      </p:sp>
      <p:sp>
        <p:nvSpPr>
          <p:cNvPr id="3" name="Content Placeholder 2">
            <a:extLst>
              <a:ext uri="{FF2B5EF4-FFF2-40B4-BE49-F238E27FC236}">
                <a16:creationId xmlns="" xmlns:a16="http://schemas.microsoft.com/office/drawing/2014/main" id="{FFF2A216-F627-484A-9D0C-BC6E7DBC4C8C}"/>
              </a:ext>
            </a:extLst>
          </p:cNvPr>
          <p:cNvSpPr>
            <a:spLocks noGrp="1"/>
          </p:cNvSpPr>
          <p:nvPr>
            <p:ph sz="half" idx="1"/>
          </p:nvPr>
        </p:nvSpPr>
        <p:spPr>
          <a:xfrm>
            <a:off x="1593436" y="1600200"/>
            <a:ext cx="4814586" cy="3528392"/>
          </a:xfrm>
        </p:spPr>
        <p:txBody>
          <a:bodyPr/>
          <a:lstStyle/>
          <a:p>
            <a:r>
              <a:rPr lang="en-US" sz="2400" b="1" dirty="0"/>
              <a:t>Conventional carry bags </a:t>
            </a:r>
          </a:p>
          <a:p>
            <a:r>
              <a:rPr lang="en-US" sz="2000" dirty="0"/>
              <a:t>In market it available rates </a:t>
            </a:r>
          </a:p>
          <a:p>
            <a:r>
              <a:rPr lang="en-IN" sz="2000" dirty="0"/>
              <a:t>1KG plastic carry bag cost Rs 140/- </a:t>
            </a:r>
          </a:p>
          <a:p>
            <a:r>
              <a:rPr lang="en-IN" sz="2000" dirty="0"/>
              <a:t>Count for 1kg is 80 no's if we take size 10 x 16  </a:t>
            </a:r>
          </a:p>
          <a:p>
            <a:r>
              <a:rPr lang="en-IN" sz="2000" dirty="0"/>
              <a:t>So here we are getting only 80 </a:t>
            </a:r>
            <a:r>
              <a:rPr lang="en-IN" sz="2000" dirty="0" err="1"/>
              <a:t>nos</a:t>
            </a:r>
            <a:r>
              <a:rPr lang="en-IN" sz="2000" dirty="0"/>
              <a:t> only </a:t>
            </a:r>
          </a:p>
          <a:p>
            <a:pPr marL="0" indent="0">
              <a:buNone/>
            </a:pPr>
            <a:r>
              <a:rPr lang="en-IN" sz="2000" dirty="0"/>
              <a:t>Because the plastic carry weight is more the  bio degradable carry </a:t>
            </a:r>
          </a:p>
          <a:p>
            <a:endParaRPr lang="en-IN" sz="2000" dirty="0"/>
          </a:p>
        </p:txBody>
      </p:sp>
      <p:sp>
        <p:nvSpPr>
          <p:cNvPr id="4" name="Content Placeholder 3">
            <a:extLst>
              <a:ext uri="{FF2B5EF4-FFF2-40B4-BE49-F238E27FC236}">
                <a16:creationId xmlns="" xmlns:a16="http://schemas.microsoft.com/office/drawing/2014/main" id="{B3C32B6C-7E4A-4050-858A-14E2C7B6E2FD}"/>
              </a:ext>
            </a:extLst>
          </p:cNvPr>
          <p:cNvSpPr>
            <a:spLocks noGrp="1"/>
          </p:cNvSpPr>
          <p:nvPr>
            <p:ph sz="half" idx="2"/>
          </p:nvPr>
        </p:nvSpPr>
        <p:spPr>
          <a:xfrm>
            <a:off x="6561651" y="1484784"/>
            <a:ext cx="4814586" cy="3528392"/>
          </a:xfrm>
        </p:spPr>
        <p:txBody>
          <a:bodyPr/>
          <a:lstStyle/>
          <a:p>
            <a:r>
              <a:rPr lang="en-US" sz="2400" b="1" dirty="0"/>
              <a:t>Bio- degradable carry bags </a:t>
            </a:r>
          </a:p>
          <a:p>
            <a:r>
              <a:rPr lang="en-US" sz="2000" dirty="0"/>
              <a:t>In the market available rates </a:t>
            </a:r>
          </a:p>
          <a:p>
            <a:r>
              <a:rPr lang="en-US" sz="2000" dirty="0"/>
              <a:t>1kg Bio – Degradable carry bag cost Rs 280 /-</a:t>
            </a:r>
          </a:p>
          <a:p>
            <a:r>
              <a:rPr lang="en-US" sz="2000" dirty="0"/>
              <a:t>Count for 1kg is 120 no's if we take size 10 X 16</a:t>
            </a:r>
          </a:p>
          <a:p>
            <a:r>
              <a:rPr lang="en-US" sz="2000" dirty="0"/>
              <a:t>So here 40 no's of carry bag is extra we are getting Here.</a:t>
            </a:r>
          </a:p>
        </p:txBody>
      </p:sp>
      <p:sp>
        <p:nvSpPr>
          <p:cNvPr id="5" name="Title 1">
            <a:extLst>
              <a:ext uri="{FF2B5EF4-FFF2-40B4-BE49-F238E27FC236}">
                <a16:creationId xmlns="" xmlns:a16="http://schemas.microsoft.com/office/drawing/2014/main" id="{9E85E9C8-3603-49E5-8146-BCEC4EAE0EAC}"/>
              </a:ext>
            </a:extLst>
          </p:cNvPr>
          <p:cNvSpPr txBox="1">
            <a:spLocks/>
          </p:cNvSpPr>
          <p:nvPr/>
        </p:nvSpPr>
        <p:spPr>
          <a:xfrm>
            <a:off x="1516621" y="5003687"/>
            <a:ext cx="9782801" cy="9952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r>
              <a:rPr lang="en-US" sz="2400" b="1" dirty="0">
                <a:solidFill>
                  <a:schemeClr val="bg1"/>
                </a:solidFill>
              </a:rPr>
              <a:t>So as per above concept the Bio-Degradable carry bags is almost the equal rates only .</a:t>
            </a:r>
            <a:endParaRPr lang="en-IN" sz="2400" b="1" dirty="0">
              <a:solidFill>
                <a:schemeClr val="bg1"/>
              </a:solidFill>
            </a:endParaRPr>
          </a:p>
        </p:txBody>
      </p:sp>
      <p:pic>
        <p:nvPicPr>
          <p:cNvPr id="7" name="Picture 6"/>
          <p:cNvPicPr>
            <a:picLocks noChangeAspect="1" noChangeArrowheads="1"/>
          </p:cNvPicPr>
          <p:nvPr/>
        </p:nvPicPr>
        <p:blipFill>
          <a:blip r:embed="rId2"/>
          <a:srcRect/>
          <a:stretch>
            <a:fillRect/>
          </a:stretch>
        </p:blipFill>
        <p:spPr bwMode="auto">
          <a:xfrm rot="16200000">
            <a:off x="-783663" y="2734649"/>
            <a:ext cx="2786082" cy="888637"/>
          </a:xfrm>
          <a:prstGeom prst="rect">
            <a:avLst/>
          </a:prstGeom>
          <a:noFill/>
          <a:ln w="9525">
            <a:noFill/>
            <a:miter lim="800000"/>
            <a:headEnd/>
            <a:tailEnd/>
          </a:ln>
          <a:effectLst/>
        </p:spPr>
      </p:pic>
    </p:spTree>
    <p:extLst>
      <p:ext uri="{BB962C8B-B14F-4D97-AF65-F5344CB8AC3E}">
        <p14:creationId xmlns="" xmlns:p14="http://schemas.microsoft.com/office/powerpoint/2010/main" val="170284689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13892" y="177801"/>
            <a:ext cx="9962345" cy="874936"/>
          </a:xfrm>
        </p:spPr>
        <p:txBody>
          <a:bodyPr/>
          <a:lstStyle/>
          <a:p>
            <a:r>
              <a:rPr lang="en-US" dirty="0"/>
              <a:t>Biodegradable</a:t>
            </a:r>
          </a:p>
        </p:txBody>
      </p:sp>
      <p:sp>
        <p:nvSpPr>
          <p:cNvPr id="14" name="Content Placeholder 13"/>
          <p:cNvSpPr>
            <a:spLocks noGrp="1"/>
          </p:cNvSpPr>
          <p:nvPr>
            <p:ph idx="1"/>
          </p:nvPr>
        </p:nvSpPr>
        <p:spPr>
          <a:xfrm>
            <a:off x="1364289" y="1268760"/>
            <a:ext cx="10421745" cy="2160239"/>
          </a:xfrm>
        </p:spPr>
        <p:txBody>
          <a:bodyPr>
            <a:normAutofit/>
          </a:bodyPr>
          <a:lstStyle/>
          <a:p>
            <a:pPr marL="0" indent="0">
              <a:buNone/>
            </a:pPr>
            <a:r>
              <a:rPr lang="en-US" sz="2800" dirty="0"/>
              <a:t>Biodegradable (</a:t>
            </a:r>
            <a:r>
              <a:rPr lang="en-US" sz="2800" i="1" dirty="0"/>
              <a:t>adjective </a:t>
            </a:r>
            <a:r>
              <a:rPr lang="en-US" sz="2800" dirty="0"/>
              <a:t>of a substance or object) : capable of being decomposed by bacteria or other living organisms and thereby avoiding pollution </a:t>
            </a:r>
            <a:r>
              <a:rPr lang="en-US" dirty="0"/>
              <a:t>lick to</a:t>
            </a:r>
          </a:p>
          <a:p>
            <a:pPr marL="0" indent="0">
              <a:buNone/>
            </a:pPr>
            <a:r>
              <a:rPr lang="hi-IN" sz="2800" dirty="0"/>
              <a:t>प्राकृतिक परिस्थितियों में अपघटनीय पदार्थ</a:t>
            </a:r>
            <a:endParaRPr lang="en-US" sz="2800" dirty="0"/>
          </a:p>
          <a:p>
            <a:pPr marL="0" lvl="0" indent="0">
              <a:buNone/>
            </a:pPr>
            <a:endParaRPr lang="en-US" dirty="0"/>
          </a:p>
        </p:txBody>
      </p:sp>
      <p:pic>
        <p:nvPicPr>
          <p:cNvPr id="1026" name="Picture 2" descr="Corn &amp; Pea Starch Compostable Plastic Bag, Rs 150 /kilogram Pinaka ...">
            <a:extLst>
              <a:ext uri="{FF2B5EF4-FFF2-40B4-BE49-F238E27FC236}">
                <a16:creationId xmlns="" xmlns:a16="http://schemas.microsoft.com/office/drawing/2014/main" id="{B656421F-2FEC-4514-B0D5-662B627B5FE8}"/>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891893" y="3557945"/>
            <a:ext cx="1692664" cy="2796818"/>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MICROTEC is Developing Bio Plastic Processing Machinery">
            <a:extLst>
              <a:ext uri="{FF2B5EF4-FFF2-40B4-BE49-F238E27FC236}">
                <a16:creationId xmlns="" xmlns:a16="http://schemas.microsoft.com/office/drawing/2014/main" id="{0E426EC9-E31A-4538-A661-7D7BA18CD90B}"/>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790156" y="3557945"/>
            <a:ext cx="3682833" cy="2796818"/>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Chinese plastics makers are switching to biodegradable materials ...">
            <a:extLst>
              <a:ext uri="{FF2B5EF4-FFF2-40B4-BE49-F238E27FC236}">
                <a16:creationId xmlns="" xmlns:a16="http://schemas.microsoft.com/office/drawing/2014/main" id="{6C2BD84D-00EE-44B5-AEC7-21E88A079F0D}"/>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678588" y="3557945"/>
            <a:ext cx="4107447" cy="2738298"/>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noChangeArrowheads="1"/>
          </p:cNvPicPr>
          <p:nvPr/>
        </p:nvPicPr>
        <p:blipFill>
          <a:blip r:embed="rId5"/>
          <a:srcRect/>
          <a:stretch>
            <a:fillRect/>
          </a:stretch>
        </p:blipFill>
        <p:spPr bwMode="auto">
          <a:xfrm rot="16200000">
            <a:off x="-783663" y="2734649"/>
            <a:ext cx="2786082" cy="888637"/>
          </a:xfrm>
          <a:prstGeom prst="rect">
            <a:avLst/>
          </a:prstGeom>
          <a:noFill/>
          <a:ln w="9525">
            <a:noFill/>
            <a:miter lim="800000"/>
            <a:headEnd/>
            <a:tailEnd/>
          </a:ln>
          <a:effectLst/>
        </p:spPr>
      </p:pic>
    </p:spTree>
    <p:extLst>
      <p:ext uri="{BB962C8B-B14F-4D97-AF65-F5344CB8AC3E}">
        <p14:creationId xmlns="" xmlns:p14="http://schemas.microsoft.com/office/powerpoint/2010/main" val="356149846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1B56E3-C959-440A-BB64-4E6275C87D3D}"/>
              </a:ext>
            </a:extLst>
          </p:cNvPr>
          <p:cNvSpPr>
            <a:spLocks noGrp="1"/>
          </p:cNvSpPr>
          <p:nvPr>
            <p:ph type="title"/>
          </p:nvPr>
        </p:nvSpPr>
        <p:spPr>
          <a:xfrm>
            <a:off x="1516621" y="188641"/>
            <a:ext cx="9782801" cy="648072"/>
          </a:xfrm>
        </p:spPr>
        <p:txBody>
          <a:bodyPr/>
          <a:lstStyle/>
          <a:p>
            <a:r>
              <a:rPr lang="en-US" dirty="0"/>
              <a:t>Production cost</a:t>
            </a:r>
            <a:endParaRPr lang="en-IN" dirty="0"/>
          </a:p>
        </p:txBody>
      </p:sp>
      <p:sp>
        <p:nvSpPr>
          <p:cNvPr id="3" name="Content Placeholder 2">
            <a:extLst>
              <a:ext uri="{FF2B5EF4-FFF2-40B4-BE49-F238E27FC236}">
                <a16:creationId xmlns="" xmlns:a16="http://schemas.microsoft.com/office/drawing/2014/main" id="{8D4CD5CF-A22D-4FE8-89A6-1BF8D1B2E06F}"/>
              </a:ext>
            </a:extLst>
          </p:cNvPr>
          <p:cNvSpPr>
            <a:spLocks noGrp="1"/>
          </p:cNvSpPr>
          <p:nvPr>
            <p:ph sz="half" idx="1"/>
          </p:nvPr>
        </p:nvSpPr>
        <p:spPr>
          <a:xfrm>
            <a:off x="1593435" y="1052736"/>
            <a:ext cx="10405633" cy="5119463"/>
          </a:xfrm>
        </p:spPr>
        <p:txBody>
          <a:bodyPr>
            <a:normAutofit fontScale="92500" lnSpcReduction="20000"/>
          </a:bodyPr>
          <a:lstStyle/>
          <a:p>
            <a:r>
              <a:rPr lang="en-US" sz="2000" b="1" dirty="0"/>
              <a:t>One month production cost if runs for 8 hours </a:t>
            </a:r>
          </a:p>
          <a:p>
            <a:r>
              <a:rPr lang="en-IN" sz="1400" b="1" dirty="0"/>
              <a:t>Production capacity  of machine  per hour 60 kgs </a:t>
            </a:r>
          </a:p>
          <a:p>
            <a:r>
              <a:rPr lang="en-IN" sz="1400" b="1" dirty="0"/>
              <a:t>Daily runs  8 hours 60 x 8 = 480 kg we take only 400kgs </a:t>
            </a:r>
          </a:p>
          <a:p>
            <a:r>
              <a:rPr lang="en-IN" sz="1400" b="1" dirty="0"/>
              <a:t>For  25 days  for a month production capacity is 10,000 kgs say 10 tons </a:t>
            </a:r>
          </a:p>
          <a:p>
            <a:r>
              <a:rPr lang="en-IN" sz="1400" b="1" dirty="0"/>
              <a:t>Raw material required for one month production is 10 tons </a:t>
            </a:r>
          </a:p>
          <a:p>
            <a:r>
              <a:rPr lang="en-IN" sz="1400" b="1" dirty="0"/>
              <a:t>Cost of Raw material is Rs 260 per kg for resin and Rs 110 per kg  filler we need two types of bio-degradable granules </a:t>
            </a:r>
          </a:p>
          <a:p>
            <a:r>
              <a:rPr lang="en-IN" sz="1400" b="1" dirty="0"/>
              <a:t>Proportion we use for 1kg resign we have to add 25 % of filler is cost is 260 + 27.5 = 287.5 /1.25 kg =230 kg raw materials cost  .Rs 230 x 10,000 tons  =</a:t>
            </a:r>
            <a:r>
              <a:rPr lang="en-IN" sz="1400" b="1" dirty="0">
                <a:solidFill>
                  <a:schemeClr val="bg1"/>
                </a:solidFill>
              </a:rPr>
              <a:t>23,00,000-00 </a:t>
            </a:r>
            <a:r>
              <a:rPr lang="en-IN" sz="1400" b="1" dirty="0"/>
              <a:t>for 1 month cost of raw material </a:t>
            </a:r>
          </a:p>
          <a:p>
            <a:r>
              <a:rPr lang="en-IN" sz="1400" b="1" dirty="0"/>
              <a:t>Rent =15000 per month </a:t>
            </a:r>
          </a:p>
          <a:p>
            <a:r>
              <a:rPr lang="en-IN" sz="1400" b="1" dirty="0"/>
              <a:t>Emi =30,000 per month </a:t>
            </a:r>
          </a:p>
          <a:p>
            <a:r>
              <a:rPr lang="en-IN" sz="1400" b="1" dirty="0"/>
              <a:t>Power Bill = 15000 per month </a:t>
            </a:r>
          </a:p>
          <a:p>
            <a:r>
              <a:rPr lang="en-IN" sz="1400" b="1" dirty="0"/>
              <a:t>Employer salary  = 4 </a:t>
            </a:r>
            <a:r>
              <a:rPr lang="en-IN" sz="1400" b="1" dirty="0" err="1"/>
              <a:t>nos</a:t>
            </a:r>
            <a:r>
              <a:rPr lang="en-IN" sz="1400" b="1" dirty="0"/>
              <a:t> x 15000 = 60,000-00</a:t>
            </a:r>
          </a:p>
          <a:p>
            <a:r>
              <a:rPr lang="en-IN" sz="1400" b="1" dirty="0"/>
              <a:t>Mislanenies charges =20,000-00 </a:t>
            </a:r>
          </a:p>
          <a:p>
            <a:r>
              <a:rPr lang="en-IN" sz="1400" b="1" dirty="0"/>
              <a:t>Deprecation  of machinery 0.5% =13000 -00 </a:t>
            </a:r>
          </a:p>
          <a:p>
            <a:r>
              <a:rPr lang="en-IN" sz="1400" b="1" dirty="0"/>
              <a:t>Per month production cost is =  1,53,000 +  raw material cost =  23,00,000-00   </a:t>
            </a:r>
          </a:p>
          <a:p>
            <a:r>
              <a:rPr lang="en-IN" sz="1400" b="1" dirty="0">
                <a:solidFill>
                  <a:schemeClr val="bg1"/>
                </a:solidFill>
              </a:rPr>
              <a:t>The production cost is 1,53,000+2300000=24,53,000-00  </a:t>
            </a:r>
          </a:p>
          <a:p>
            <a:endParaRPr lang="en-IN" sz="1400" b="1" dirty="0">
              <a:solidFill>
                <a:srgbClr val="FF0000"/>
              </a:solidFill>
            </a:endParaRPr>
          </a:p>
          <a:p>
            <a:endParaRPr lang="en-IN" sz="1400" b="1" dirty="0"/>
          </a:p>
          <a:p>
            <a:endParaRPr lang="en-IN" sz="1400" b="1" dirty="0"/>
          </a:p>
          <a:p>
            <a:pPr marL="0" indent="0">
              <a:buNone/>
            </a:pPr>
            <a:endParaRPr lang="en-IN" sz="1400" b="1" dirty="0"/>
          </a:p>
          <a:p>
            <a:pPr marL="0" indent="0">
              <a:buNone/>
            </a:pPr>
            <a:endParaRPr lang="en-IN" sz="1400" b="1" dirty="0"/>
          </a:p>
        </p:txBody>
      </p:sp>
      <p:pic>
        <p:nvPicPr>
          <p:cNvPr id="5" name="Picture 4"/>
          <p:cNvPicPr>
            <a:picLocks noChangeAspect="1" noChangeArrowheads="1"/>
          </p:cNvPicPr>
          <p:nvPr/>
        </p:nvPicPr>
        <p:blipFill>
          <a:blip r:embed="rId2"/>
          <a:srcRect/>
          <a:stretch>
            <a:fillRect/>
          </a:stretch>
        </p:blipFill>
        <p:spPr bwMode="auto">
          <a:xfrm rot="16200000">
            <a:off x="-783663" y="2734649"/>
            <a:ext cx="2786082" cy="888637"/>
          </a:xfrm>
          <a:prstGeom prst="rect">
            <a:avLst/>
          </a:prstGeom>
          <a:noFill/>
          <a:ln w="9525">
            <a:noFill/>
            <a:miter lim="800000"/>
            <a:headEnd/>
            <a:tailEnd/>
          </a:ln>
          <a:effectLst/>
        </p:spPr>
      </p:pic>
    </p:spTree>
    <p:extLst>
      <p:ext uri="{BB962C8B-B14F-4D97-AF65-F5344CB8AC3E}">
        <p14:creationId xmlns="" xmlns:p14="http://schemas.microsoft.com/office/powerpoint/2010/main" val="255160638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44187C-BB59-45BC-B787-29A6D4652EE4}"/>
              </a:ext>
            </a:extLst>
          </p:cNvPr>
          <p:cNvSpPr>
            <a:spLocks noGrp="1"/>
          </p:cNvSpPr>
          <p:nvPr>
            <p:ph type="title"/>
          </p:nvPr>
        </p:nvSpPr>
        <p:spPr>
          <a:xfrm>
            <a:off x="1593436" y="404664"/>
            <a:ext cx="9782801" cy="731837"/>
          </a:xfrm>
        </p:spPr>
        <p:txBody>
          <a:bodyPr>
            <a:noAutofit/>
          </a:bodyPr>
          <a:lstStyle/>
          <a:p>
            <a:r>
              <a:rPr lang="en-US" sz="2800" b="1" dirty="0"/>
              <a:t>Selling price basis</a:t>
            </a:r>
            <a:br>
              <a:rPr lang="en-US" sz="2800" b="1" dirty="0"/>
            </a:br>
            <a:r>
              <a:rPr lang="en-US" sz="2800" b="1" dirty="0"/>
              <a:t>Per month if we run for 8 hours </a:t>
            </a:r>
            <a:endParaRPr lang="en-IN" sz="2800" b="1" dirty="0"/>
          </a:p>
        </p:txBody>
      </p:sp>
      <p:sp>
        <p:nvSpPr>
          <p:cNvPr id="3" name="Content Placeholder 2">
            <a:extLst>
              <a:ext uri="{FF2B5EF4-FFF2-40B4-BE49-F238E27FC236}">
                <a16:creationId xmlns="" xmlns:a16="http://schemas.microsoft.com/office/drawing/2014/main" id="{7564AF5C-BAB3-4C91-8632-95B43A131269}"/>
              </a:ext>
            </a:extLst>
          </p:cNvPr>
          <p:cNvSpPr>
            <a:spLocks noGrp="1"/>
          </p:cNvSpPr>
          <p:nvPr>
            <p:ph sz="half" idx="1"/>
          </p:nvPr>
        </p:nvSpPr>
        <p:spPr>
          <a:xfrm>
            <a:off x="1593436" y="1340768"/>
            <a:ext cx="10333624" cy="4831432"/>
          </a:xfrm>
        </p:spPr>
        <p:txBody>
          <a:bodyPr/>
          <a:lstStyle/>
          <a:p>
            <a:r>
              <a:rPr lang="en-US" dirty="0"/>
              <a:t>Our production 10 tons if we run for 8 hours </a:t>
            </a:r>
          </a:p>
          <a:p>
            <a:r>
              <a:rPr lang="en-US" dirty="0"/>
              <a:t>Sale @ 280 Rs per kg </a:t>
            </a:r>
          </a:p>
          <a:p>
            <a:r>
              <a:rPr lang="en-US" dirty="0"/>
              <a:t>For 10 tons we can get 10000 x 280 Rs =  Rs 28,00,000-00</a:t>
            </a:r>
          </a:p>
          <a:p>
            <a:r>
              <a:rPr lang="en-US" dirty="0"/>
              <a:t> so the selling price for 10 tons if we run for 8 hours is </a:t>
            </a:r>
          </a:p>
          <a:p>
            <a:endParaRPr lang="en-US" dirty="0"/>
          </a:p>
          <a:p>
            <a:r>
              <a:rPr lang="en-US" dirty="0"/>
              <a:t> Rs 28,00,000-00  Net </a:t>
            </a:r>
          </a:p>
          <a:p>
            <a:endParaRPr lang="en-IN" dirty="0"/>
          </a:p>
        </p:txBody>
      </p:sp>
      <p:pic>
        <p:nvPicPr>
          <p:cNvPr id="5" name="Picture 4"/>
          <p:cNvPicPr>
            <a:picLocks noChangeAspect="1" noChangeArrowheads="1"/>
          </p:cNvPicPr>
          <p:nvPr/>
        </p:nvPicPr>
        <p:blipFill>
          <a:blip r:embed="rId2"/>
          <a:srcRect/>
          <a:stretch>
            <a:fillRect/>
          </a:stretch>
        </p:blipFill>
        <p:spPr bwMode="auto">
          <a:xfrm rot="16200000">
            <a:off x="-783663" y="2734649"/>
            <a:ext cx="2786082" cy="888637"/>
          </a:xfrm>
          <a:prstGeom prst="rect">
            <a:avLst/>
          </a:prstGeom>
          <a:noFill/>
          <a:ln w="9525">
            <a:noFill/>
            <a:miter lim="800000"/>
            <a:headEnd/>
            <a:tailEnd/>
          </a:ln>
          <a:effectLst/>
        </p:spPr>
      </p:pic>
    </p:spTree>
    <p:extLst>
      <p:ext uri="{BB962C8B-B14F-4D97-AF65-F5344CB8AC3E}">
        <p14:creationId xmlns="" xmlns:p14="http://schemas.microsoft.com/office/powerpoint/2010/main" val="333782721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8D5D10-8893-4C16-93DC-D892F3C6ED16}"/>
              </a:ext>
            </a:extLst>
          </p:cNvPr>
          <p:cNvSpPr>
            <a:spLocks noGrp="1"/>
          </p:cNvSpPr>
          <p:nvPr>
            <p:ph type="title"/>
          </p:nvPr>
        </p:nvSpPr>
        <p:spPr>
          <a:xfrm>
            <a:off x="1516621" y="188640"/>
            <a:ext cx="9782801" cy="580925"/>
          </a:xfrm>
        </p:spPr>
        <p:txBody>
          <a:bodyPr>
            <a:normAutofit fontScale="90000"/>
          </a:bodyPr>
          <a:lstStyle/>
          <a:p>
            <a:r>
              <a:rPr lang="en-US" dirty="0"/>
              <a:t>Margins</a:t>
            </a:r>
            <a:endParaRPr lang="en-IN" dirty="0"/>
          </a:p>
        </p:txBody>
      </p:sp>
      <p:sp>
        <p:nvSpPr>
          <p:cNvPr id="4" name="Content Placeholder 3">
            <a:extLst>
              <a:ext uri="{FF2B5EF4-FFF2-40B4-BE49-F238E27FC236}">
                <a16:creationId xmlns="" xmlns:a16="http://schemas.microsoft.com/office/drawing/2014/main" id="{506B4E78-318F-4A99-A6E8-1982589DC86C}"/>
              </a:ext>
            </a:extLst>
          </p:cNvPr>
          <p:cNvSpPr>
            <a:spLocks noGrp="1"/>
          </p:cNvSpPr>
          <p:nvPr>
            <p:ph sz="half" idx="2"/>
          </p:nvPr>
        </p:nvSpPr>
        <p:spPr>
          <a:xfrm>
            <a:off x="1516621" y="980728"/>
            <a:ext cx="9859616" cy="5191472"/>
          </a:xfrm>
        </p:spPr>
        <p:txBody>
          <a:bodyPr/>
          <a:lstStyle/>
          <a:p>
            <a:r>
              <a:rPr lang="en-US" dirty="0"/>
              <a:t>Net margin if we run plant for 8 hours is </a:t>
            </a:r>
          </a:p>
          <a:p>
            <a:r>
              <a:rPr lang="en-US" dirty="0"/>
              <a:t>Production cost – selling cost </a:t>
            </a:r>
          </a:p>
          <a:p>
            <a:r>
              <a:rPr lang="en-US" dirty="0"/>
              <a:t>24,53,000-00 – 28,00,000 = 3,47,000-00  Net profit </a:t>
            </a:r>
          </a:p>
          <a:p>
            <a:r>
              <a:rPr lang="en-US" dirty="0"/>
              <a:t>Net Margin if we run plant for 16 hours per day </a:t>
            </a:r>
          </a:p>
          <a:p>
            <a:r>
              <a:rPr lang="en-US" dirty="0"/>
              <a:t>3,47,000 x 2 = Rs 6,94,000-00</a:t>
            </a:r>
          </a:p>
          <a:p>
            <a:endParaRPr lang="en-IN" dirty="0"/>
          </a:p>
          <a:p>
            <a:r>
              <a:rPr lang="en-IN" dirty="0">
                <a:solidFill>
                  <a:schemeClr val="bg1"/>
                </a:solidFill>
              </a:rPr>
              <a:t>NET PROFIT FOR  1 month = Rs 6,94,000 </a:t>
            </a:r>
            <a:endParaRPr lang="en-IN" dirty="0" smtClean="0">
              <a:solidFill>
                <a:schemeClr val="bg1"/>
              </a:solidFill>
            </a:endParaRPr>
          </a:p>
          <a:p>
            <a:r>
              <a:rPr lang="en-IN" dirty="0" smtClean="0">
                <a:solidFill>
                  <a:schemeClr val="bg1"/>
                </a:solidFill>
              </a:rPr>
              <a:t>Net Profit for 1 year = 6,94,000 x 12 = Rs  83,28,000-00</a:t>
            </a:r>
          </a:p>
          <a:p>
            <a:r>
              <a:rPr lang="en-IN" dirty="0" smtClean="0">
                <a:solidFill>
                  <a:schemeClr val="bg1"/>
                </a:solidFill>
              </a:rPr>
              <a:t>The repayment of total amount in 1 years only </a:t>
            </a:r>
            <a:endParaRPr lang="en-IN" dirty="0">
              <a:solidFill>
                <a:schemeClr val="bg1"/>
              </a:solidFill>
            </a:endParaRPr>
          </a:p>
        </p:txBody>
      </p:sp>
      <p:pic>
        <p:nvPicPr>
          <p:cNvPr id="6" name="Picture 5"/>
          <p:cNvPicPr>
            <a:picLocks noChangeAspect="1" noChangeArrowheads="1"/>
          </p:cNvPicPr>
          <p:nvPr/>
        </p:nvPicPr>
        <p:blipFill>
          <a:blip r:embed="rId2"/>
          <a:srcRect/>
          <a:stretch>
            <a:fillRect/>
          </a:stretch>
        </p:blipFill>
        <p:spPr bwMode="auto">
          <a:xfrm rot="16200000">
            <a:off x="-783663" y="2734649"/>
            <a:ext cx="2786082" cy="888637"/>
          </a:xfrm>
          <a:prstGeom prst="rect">
            <a:avLst/>
          </a:prstGeom>
          <a:noFill/>
          <a:ln w="9525">
            <a:noFill/>
            <a:miter lim="800000"/>
            <a:headEnd/>
            <a:tailEnd/>
          </a:ln>
          <a:effectLst/>
        </p:spPr>
      </p:pic>
    </p:spTree>
    <p:extLst>
      <p:ext uri="{BB962C8B-B14F-4D97-AF65-F5344CB8AC3E}">
        <p14:creationId xmlns="" xmlns:p14="http://schemas.microsoft.com/office/powerpoint/2010/main" val="262113176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Sizes of carry bags</a:t>
            </a:r>
            <a:endParaRPr lang="en-US" dirty="0"/>
          </a:p>
        </p:txBody>
      </p:sp>
      <p:sp>
        <p:nvSpPr>
          <p:cNvPr id="3" name="Content Placeholder 2"/>
          <p:cNvSpPr>
            <a:spLocks noGrp="1"/>
          </p:cNvSpPr>
          <p:nvPr>
            <p:ph sz="half" idx="1"/>
          </p:nvPr>
        </p:nvSpPr>
        <p:spPr>
          <a:xfrm>
            <a:off x="1593436" y="1600200"/>
            <a:ext cx="10073140" cy="4572000"/>
          </a:xfrm>
        </p:spPr>
        <p:txBody>
          <a:bodyPr>
            <a:normAutofit fontScale="92500" lnSpcReduction="10000"/>
          </a:bodyPr>
          <a:lstStyle/>
          <a:p>
            <a:r>
              <a:rPr lang="en-US" dirty="0" smtClean="0"/>
              <a:t>As we talk about the size of the carry it will depend on The market customized size as the customer how will order he will let you know the size which he required .</a:t>
            </a:r>
          </a:p>
          <a:p>
            <a:r>
              <a:rPr lang="en-US" dirty="0" smtClean="0"/>
              <a:t>As some of regular use is </a:t>
            </a:r>
          </a:p>
          <a:p>
            <a:r>
              <a:rPr lang="en-US" dirty="0" smtClean="0"/>
              <a:t>3x4</a:t>
            </a:r>
          </a:p>
          <a:p>
            <a:r>
              <a:rPr lang="en-US" dirty="0" smtClean="0"/>
              <a:t>6x6</a:t>
            </a:r>
          </a:p>
          <a:p>
            <a:r>
              <a:rPr lang="en-US" dirty="0" smtClean="0"/>
              <a:t>9x8</a:t>
            </a:r>
          </a:p>
          <a:p>
            <a:r>
              <a:rPr lang="en-US" dirty="0" smtClean="0"/>
              <a:t>10x12</a:t>
            </a:r>
          </a:p>
          <a:p>
            <a:r>
              <a:rPr lang="en-US" dirty="0" smtClean="0"/>
              <a:t>13x16</a:t>
            </a:r>
          </a:p>
          <a:p>
            <a:r>
              <a:rPr lang="en-US" dirty="0" smtClean="0"/>
              <a:t>16x18</a:t>
            </a:r>
            <a:endParaRPr lang="en-US" dirty="0"/>
          </a:p>
        </p:txBody>
      </p:sp>
      <p:pic>
        <p:nvPicPr>
          <p:cNvPr id="4" name="Picture 2"/>
          <p:cNvPicPr>
            <a:picLocks noChangeAspect="1" noChangeArrowheads="1"/>
          </p:cNvPicPr>
          <p:nvPr/>
        </p:nvPicPr>
        <p:blipFill>
          <a:blip r:embed="rId2"/>
          <a:srcRect/>
          <a:stretch>
            <a:fillRect/>
          </a:stretch>
        </p:blipFill>
        <p:spPr bwMode="auto">
          <a:xfrm rot="16200000">
            <a:off x="-1488873" y="2703765"/>
            <a:ext cx="4214843" cy="950405"/>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50942" y="1214422"/>
            <a:ext cx="10073140" cy="1571636"/>
          </a:xfrm>
        </p:spPr>
        <p:txBody>
          <a:bodyPr/>
          <a:lstStyle/>
          <a:p>
            <a:r>
              <a:rPr lang="en-US" dirty="0" smtClean="0"/>
              <a:t>Monthly </a:t>
            </a:r>
            <a:r>
              <a:rPr lang="en-US" dirty="0" smtClean="0"/>
              <a:t>56000 </a:t>
            </a:r>
            <a:r>
              <a:rPr lang="en-US" dirty="0" smtClean="0"/>
              <a:t>MT of plastic bags are sold </a:t>
            </a:r>
            <a:r>
              <a:rPr lang="en-US" dirty="0" smtClean="0"/>
              <a:t>as </a:t>
            </a:r>
            <a:r>
              <a:rPr lang="en-US" dirty="0" smtClean="0"/>
              <a:t>the government is ban on plastic carry bags so a great demand of about </a:t>
            </a:r>
            <a:r>
              <a:rPr lang="en-US" dirty="0" smtClean="0"/>
              <a:t>300</a:t>
            </a:r>
            <a:r>
              <a:rPr lang="en-US" dirty="0" smtClean="0"/>
              <a:t>00 </a:t>
            </a:r>
            <a:r>
              <a:rPr lang="en-US" dirty="0" smtClean="0"/>
              <a:t>Mt per month.</a:t>
            </a:r>
          </a:p>
          <a:p>
            <a:endParaRPr lang="en-US" dirty="0" smtClean="0"/>
          </a:p>
          <a:p>
            <a:endParaRPr lang="en-US" dirty="0" smtClean="0"/>
          </a:p>
          <a:p>
            <a:endParaRPr lang="en-US" dirty="0"/>
          </a:p>
        </p:txBody>
      </p:sp>
      <p:sp>
        <p:nvSpPr>
          <p:cNvPr id="10" name="Title 1"/>
          <p:cNvSpPr txBox="1">
            <a:spLocks/>
          </p:cNvSpPr>
          <p:nvPr/>
        </p:nvSpPr>
        <p:spPr>
          <a:xfrm>
            <a:off x="1450942" y="285728"/>
            <a:ext cx="9782801" cy="774719"/>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2"/>
                </a:solidFill>
                <a:effectLst/>
                <a:uLnTx/>
                <a:uFillTx/>
                <a:latin typeface="+mj-lt"/>
                <a:ea typeface="+mj-ea"/>
                <a:cs typeface="+mj-cs"/>
              </a:rPr>
              <a:t>Size of market in India </a:t>
            </a:r>
            <a:endParaRPr kumimoji="0" lang="en-US" sz="3600" b="0" i="0" u="none" strike="noStrike" kern="1200" cap="none" spc="0" normalizeH="0" baseline="0" noProof="0" dirty="0">
              <a:ln>
                <a:noFill/>
              </a:ln>
              <a:solidFill>
                <a:schemeClr val="tx2"/>
              </a:solidFill>
              <a:effectLst/>
              <a:uLnTx/>
              <a:uFillTx/>
              <a:latin typeface="+mj-lt"/>
              <a:ea typeface="+mj-ea"/>
              <a:cs typeface="+mj-cs"/>
            </a:endParaRPr>
          </a:p>
        </p:txBody>
      </p:sp>
      <p:pic>
        <p:nvPicPr>
          <p:cNvPr id="2050" name="Picture 2"/>
          <p:cNvPicPr>
            <a:picLocks noChangeAspect="1" noChangeArrowheads="1"/>
          </p:cNvPicPr>
          <p:nvPr/>
        </p:nvPicPr>
        <p:blipFill>
          <a:blip r:embed="rId2"/>
          <a:srcRect/>
          <a:stretch>
            <a:fillRect/>
          </a:stretch>
        </p:blipFill>
        <p:spPr bwMode="auto">
          <a:xfrm>
            <a:off x="1522380" y="2857496"/>
            <a:ext cx="10344150" cy="3762375"/>
          </a:xfrm>
          <a:prstGeom prst="rect">
            <a:avLst/>
          </a:prstGeom>
          <a:noFill/>
          <a:ln w="9525">
            <a:noFill/>
            <a:miter lim="800000"/>
            <a:headEnd/>
            <a:tailEnd/>
          </a:ln>
          <a:effectLst/>
        </p:spPr>
      </p:pic>
      <p:pic>
        <p:nvPicPr>
          <p:cNvPr id="6" name="Picture 5"/>
          <p:cNvPicPr>
            <a:picLocks noChangeAspect="1" noChangeArrowheads="1"/>
          </p:cNvPicPr>
          <p:nvPr/>
        </p:nvPicPr>
        <p:blipFill>
          <a:blip r:embed="rId3"/>
          <a:srcRect/>
          <a:stretch>
            <a:fillRect/>
          </a:stretch>
        </p:blipFill>
        <p:spPr bwMode="auto">
          <a:xfrm rot="16200000">
            <a:off x="-783663" y="2734649"/>
            <a:ext cx="2786082" cy="888637"/>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latin typeface="Algerian" pitchFamily="82" charset="0"/>
              </a:rPr>
              <a:t>Thank you </a:t>
            </a:r>
            <a:endParaRPr lang="en-US" dirty="0">
              <a:solidFill>
                <a:srgbClr val="FF0000"/>
              </a:solidFill>
              <a:latin typeface="Algerian" pitchFamily="82" charset="0"/>
            </a:endParaRPr>
          </a:p>
        </p:txBody>
      </p:sp>
      <p:sp>
        <p:nvSpPr>
          <p:cNvPr id="5" name="Title 1"/>
          <p:cNvSpPr txBox="1">
            <a:spLocks/>
          </p:cNvSpPr>
          <p:nvPr/>
        </p:nvSpPr>
        <p:spPr>
          <a:xfrm>
            <a:off x="1665256" y="3214686"/>
            <a:ext cx="9782801" cy="2714644"/>
          </a:xfrm>
          <a:prstGeom prst="rect">
            <a:avLst/>
          </a:prstGeom>
        </p:spPr>
        <p:txBody>
          <a:bodyPr vert="horz" lIns="91440" tIns="45720" rIns="91440" bIns="45720" rtlCol="0" anchor="b">
            <a:normAutofit fontScale="925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2060"/>
                </a:solidFill>
                <a:effectLst/>
                <a:uLnTx/>
                <a:uFillTx/>
                <a:latin typeface="Arial" pitchFamily="34" charset="0"/>
                <a:ea typeface="+mj-ea"/>
                <a:cs typeface="Arial" pitchFamily="34" charset="0"/>
              </a:rPr>
              <a:t>Prepare</a:t>
            </a:r>
            <a:r>
              <a:rPr kumimoji="0" lang="en-US" sz="3600" b="0" i="0" u="none" strike="noStrike" kern="1200" cap="none" spc="0" normalizeH="0" noProof="0" dirty="0" smtClean="0">
                <a:ln>
                  <a:noFill/>
                </a:ln>
                <a:solidFill>
                  <a:srgbClr val="002060"/>
                </a:solidFill>
                <a:effectLst/>
                <a:uLnTx/>
                <a:uFillTx/>
                <a:latin typeface="Arial" pitchFamily="34" charset="0"/>
                <a:ea typeface="+mj-ea"/>
                <a:cs typeface="Arial" pitchFamily="34" charset="0"/>
              </a:rPr>
              <a:t> by</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3600" dirty="0" smtClean="0">
                <a:solidFill>
                  <a:srgbClr val="002060"/>
                </a:solidFill>
                <a:latin typeface="Arial" pitchFamily="34" charset="0"/>
                <a:ea typeface="+mj-ea"/>
                <a:cs typeface="Arial" pitchFamily="34" charset="0"/>
              </a:rPr>
              <a:t>Mohd sirajuddin </a:t>
            </a:r>
            <a:r>
              <a:rPr lang="en-US" sz="1700" b="1" dirty="0" smtClean="0">
                <a:solidFill>
                  <a:srgbClr val="002060"/>
                </a:solidFill>
                <a:latin typeface="Arial" pitchFamily="34" charset="0"/>
                <a:ea typeface="+mj-ea"/>
                <a:cs typeface="Arial" pitchFamily="34" charset="0"/>
              </a:rPr>
              <a:t>EEE</a:t>
            </a:r>
            <a:r>
              <a:rPr lang="en-US" sz="3600" dirty="0" smtClean="0">
                <a:solidFill>
                  <a:srgbClr val="002060"/>
                </a:solidFill>
                <a:latin typeface="Arial" pitchFamily="34" charset="0"/>
                <a:ea typeface="+mj-ea"/>
                <a:cs typeface="Arial"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noProof="0" dirty="0" smtClean="0">
                <a:ln>
                  <a:noFill/>
                </a:ln>
                <a:solidFill>
                  <a:srgbClr val="002060"/>
                </a:solidFill>
                <a:effectLst/>
                <a:uLnTx/>
                <a:uFillTx/>
                <a:latin typeface="Arial" pitchFamily="34" charset="0"/>
                <a:ea typeface="+mj-ea"/>
                <a:cs typeface="Arial" pitchFamily="34" charset="0"/>
              </a:rPr>
              <a:t>Electrical engineer</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3600" dirty="0" smtClean="0">
                <a:solidFill>
                  <a:srgbClr val="002060"/>
                </a:solidFill>
                <a:latin typeface="Arial" pitchFamily="34" charset="0"/>
                <a:ea typeface="+mj-ea"/>
                <a:cs typeface="Arial" pitchFamily="34" charset="0"/>
              </a:rPr>
              <a:t>For </a:t>
            </a:r>
            <a:r>
              <a:rPr lang="en-US" sz="3600" dirty="0" err="1" smtClean="0">
                <a:solidFill>
                  <a:srgbClr val="002060"/>
                </a:solidFill>
                <a:latin typeface="Arial" pitchFamily="34" charset="0"/>
                <a:ea typeface="+mj-ea"/>
                <a:cs typeface="Arial" pitchFamily="34" charset="0"/>
              </a:rPr>
              <a:t>Bestomechines</a:t>
            </a:r>
            <a:r>
              <a:rPr lang="en-US" sz="3600" dirty="0" smtClean="0">
                <a:solidFill>
                  <a:srgbClr val="002060"/>
                </a:solidFill>
                <a:latin typeface="Arial" pitchFamily="34" charset="0"/>
                <a:ea typeface="+mj-ea"/>
                <a:cs typeface="Arial" pitchFamily="34" charset="0"/>
              </a:rPr>
              <a:t> </a:t>
            </a:r>
            <a:endParaRPr lang="en-US" sz="3600" dirty="0" smtClean="0">
              <a:solidFill>
                <a:srgbClr val="002060"/>
              </a:solidFill>
              <a:latin typeface="Arial" pitchFamily="34" charset="0"/>
              <a:ea typeface="+mj-ea"/>
              <a:cs typeface="Arial"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noProof="0" dirty="0" smtClean="0">
                <a:ln>
                  <a:noFill/>
                </a:ln>
                <a:solidFill>
                  <a:srgbClr val="002060"/>
                </a:solidFill>
                <a:effectLst/>
                <a:uLnTx/>
                <a:uFillTx/>
                <a:latin typeface="Arial" pitchFamily="34" charset="0"/>
                <a:ea typeface="+mj-ea"/>
                <a:cs typeface="Arial" pitchFamily="34" charset="0"/>
              </a:rPr>
              <a:t>Proprietor. </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3600" dirty="0" smtClean="0">
                <a:solidFill>
                  <a:srgbClr val="002060"/>
                </a:solidFill>
                <a:latin typeface="Arial" pitchFamily="34" charset="0"/>
                <a:ea typeface="+mj-ea"/>
                <a:cs typeface="Arial" pitchFamily="34" charset="0"/>
              </a:rPr>
              <a:t>Email: </a:t>
            </a:r>
            <a:r>
              <a:rPr lang="en-US" sz="3600" dirty="0" smtClean="0">
                <a:solidFill>
                  <a:srgbClr val="002060"/>
                </a:solidFill>
                <a:latin typeface="Arial" pitchFamily="34" charset="0"/>
                <a:ea typeface="+mj-ea"/>
                <a:cs typeface="Arial" pitchFamily="34" charset="0"/>
                <a:hlinkClick r:id="rId2"/>
              </a:rPr>
              <a:t>mohdsirajuddin.engg@gmail.com</a:t>
            </a:r>
            <a:r>
              <a:rPr lang="en-US" sz="3600" dirty="0" smtClean="0">
                <a:solidFill>
                  <a:srgbClr val="FF0000"/>
                </a:solidFill>
                <a:latin typeface="Arial" pitchFamily="34" charset="0"/>
                <a:ea typeface="+mj-ea"/>
                <a:cs typeface="Arial" pitchFamily="34" charset="0"/>
              </a:rPr>
              <a:t> </a:t>
            </a:r>
            <a:r>
              <a:rPr kumimoji="0" lang="en-US" sz="3600" b="0" i="0" u="none" strike="noStrike" kern="1200" cap="none" spc="0" normalizeH="0" noProof="0" dirty="0" smtClean="0">
                <a:ln>
                  <a:noFill/>
                </a:ln>
                <a:solidFill>
                  <a:srgbClr val="FF0000"/>
                </a:solidFill>
                <a:effectLst/>
                <a:uLnTx/>
                <a:uFillTx/>
                <a:latin typeface="Arial" pitchFamily="34" charset="0"/>
                <a:ea typeface="+mj-ea"/>
                <a:cs typeface="Arial" pitchFamily="34" charset="0"/>
              </a:rPr>
              <a:t>  </a:t>
            </a:r>
            <a:endParaRPr kumimoji="0" lang="en-US" sz="3600" b="0" i="0" u="none" strike="noStrike" kern="1200" cap="none" spc="0" normalizeH="0" baseline="0" noProof="0" dirty="0">
              <a:ln>
                <a:noFill/>
              </a:ln>
              <a:solidFill>
                <a:srgbClr val="FF0000"/>
              </a:solidFill>
              <a:effectLst/>
              <a:uLnTx/>
              <a:uFillTx/>
              <a:latin typeface="Arial" pitchFamily="34" charset="0"/>
              <a:ea typeface="+mj-ea"/>
              <a:cs typeface="Arial" pitchFamily="34" charset="0"/>
            </a:endParaRPr>
          </a:p>
        </p:txBody>
      </p:sp>
      <p:pic>
        <p:nvPicPr>
          <p:cNvPr id="2050" name="Picture 2" descr="Tree of Life Thank You Notes (Stationery, Note Cards, Boxed Cards ..."/>
          <p:cNvPicPr>
            <a:picLocks noChangeAspect="1" noChangeArrowheads="1"/>
          </p:cNvPicPr>
          <p:nvPr/>
        </p:nvPicPr>
        <p:blipFill>
          <a:blip r:embed="rId3"/>
          <a:srcRect/>
          <a:stretch>
            <a:fillRect/>
          </a:stretch>
        </p:blipFill>
        <p:spPr bwMode="auto">
          <a:xfrm>
            <a:off x="6665916" y="1571612"/>
            <a:ext cx="3205167" cy="2428892"/>
          </a:xfrm>
          <a:prstGeom prst="rect">
            <a:avLst/>
          </a:prstGeom>
          <a:noFill/>
        </p:spPr>
      </p:pic>
      <p:pic>
        <p:nvPicPr>
          <p:cNvPr id="7" name="Picture 6"/>
          <p:cNvPicPr>
            <a:picLocks noChangeAspect="1" noChangeArrowheads="1"/>
          </p:cNvPicPr>
          <p:nvPr/>
        </p:nvPicPr>
        <p:blipFill>
          <a:blip r:embed="rId4"/>
          <a:srcRect/>
          <a:stretch>
            <a:fillRect/>
          </a:stretch>
        </p:blipFill>
        <p:spPr bwMode="auto">
          <a:xfrm rot="16200000">
            <a:off x="-783663" y="2734649"/>
            <a:ext cx="2786082" cy="888637"/>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9464" y="116632"/>
            <a:ext cx="9782801" cy="720081"/>
          </a:xfrm>
        </p:spPr>
        <p:txBody>
          <a:bodyPr/>
          <a:lstStyle/>
          <a:p>
            <a:r>
              <a:rPr lang="en-US" dirty="0"/>
              <a:t>The Problem (read Market)</a:t>
            </a:r>
          </a:p>
        </p:txBody>
      </p:sp>
      <p:sp>
        <p:nvSpPr>
          <p:cNvPr id="4" name="Content Placeholder 3">
            <a:extLst>
              <a:ext uri="{FF2B5EF4-FFF2-40B4-BE49-F238E27FC236}">
                <a16:creationId xmlns="" xmlns:a16="http://schemas.microsoft.com/office/drawing/2014/main" id="{E9A010D4-186F-497D-9987-71385ED0EFFE}"/>
              </a:ext>
            </a:extLst>
          </p:cNvPr>
          <p:cNvSpPr>
            <a:spLocks noGrp="1"/>
          </p:cNvSpPr>
          <p:nvPr>
            <p:ph idx="1"/>
          </p:nvPr>
        </p:nvSpPr>
        <p:spPr>
          <a:xfrm>
            <a:off x="1593817" y="866433"/>
            <a:ext cx="10369721" cy="5400600"/>
          </a:xfrm>
        </p:spPr>
        <p:txBody>
          <a:bodyPr/>
          <a:lstStyle/>
          <a:p>
            <a:pPr>
              <a:buNone/>
            </a:pPr>
            <a:r>
              <a:rPr lang="en-US" sz="2400" b="1" dirty="0"/>
              <a:t>Conventional carry bags has been banned </a:t>
            </a:r>
          </a:p>
          <a:p>
            <a:pPr>
              <a:buNone/>
            </a:pPr>
            <a:r>
              <a:rPr lang="en-US" dirty="0" smtClean="0"/>
              <a:t>Central </a:t>
            </a:r>
            <a:r>
              <a:rPr lang="en-US" dirty="0"/>
              <a:t>Government has made it mandatory to stop use </a:t>
            </a:r>
            <a:r>
              <a:rPr lang="en-US" dirty="0" smtClean="0"/>
              <a:t>of single </a:t>
            </a:r>
            <a:r>
              <a:rPr lang="en-US" dirty="0"/>
              <a:t>use plastics by February 2022.</a:t>
            </a:r>
          </a:p>
          <a:p>
            <a:pPr>
              <a:buNone/>
            </a:pPr>
            <a:r>
              <a:rPr lang="en-US" dirty="0"/>
              <a:t>Supply chain system of the product is well established</a:t>
            </a:r>
          </a:p>
          <a:p>
            <a:pPr>
              <a:buNone/>
            </a:pPr>
            <a:r>
              <a:rPr lang="en-US" dirty="0"/>
              <a:t>Customers are unable to change there habit of using  carry bag as its very convenient</a:t>
            </a:r>
          </a:p>
          <a:p>
            <a:pPr>
              <a:buNone/>
            </a:pPr>
            <a:r>
              <a:rPr lang="en-US" dirty="0"/>
              <a:t>So MSME has an opportunity here,</a:t>
            </a:r>
          </a:p>
          <a:p>
            <a:endParaRPr lang="en-IN" dirty="0"/>
          </a:p>
        </p:txBody>
      </p:sp>
      <p:pic>
        <p:nvPicPr>
          <p:cNvPr id="7170" name="Picture 2" descr="Importance of MSME in India | Online Learning | Legal Raasta |">
            <a:extLst>
              <a:ext uri="{FF2B5EF4-FFF2-40B4-BE49-F238E27FC236}">
                <a16:creationId xmlns="" xmlns:a16="http://schemas.microsoft.com/office/drawing/2014/main" id="{6C22D1C5-78E3-4E9B-94CA-DA092BAC7111}"/>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22380" y="5143512"/>
            <a:ext cx="3295650" cy="1390650"/>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srcRect/>
          <a:stretch>
            <a:fillRect/>
          </a:stretch>
        </p:blipFill>
        <p:spPr bwMode="auto">
          <a:xfrm>
            <a:off x="4951404" y="5143512"/>
            <a:ext cx="7000924" cy="1428760"/>
          </a:xfrm>
          <a:prstGeom prst="rect">
            <a:avLst/>
          </a:prstGeom>
          <a:noFill/>
          <a:ln w="9525">
            <a:noFill/>
            <a:miter lim="800000"/>
            <a:headEnd/>
            <a:tailEnd/>
          </a:ln>
          <a:effectLst/>
        </p:spPr>
      </p:pic>
      <p:pic>
        <p:nvPicPr>
          <p:cNvPr id="8" name="Picture 7"/>
          <p:cNvPicPr>
            <a:picLocks noChangeAspect="1" noChangeArrowheads="1"/>
          </p:cNvPicPr>
          <p:nvPr/>
        </p:nvPicPr>
        <p:blipFill>
          <a:blip r:embed="rId4"/>
          <a:srcRect/>
          <a:stretch>
            <a:fillRect/>
          </a:stretch>
        </p:blipFill>
        <p:spPr bwMode="auto">
          <a:xfrm rot="16200000">
            <a:off x="-783663" y="2734649"/>
            <a:ext cx="2786082" cy="888637"/>
          </a:xfrm>
          <a:prstGeom prst="rect">
            <a:avLst/>
          </a:prstGeom>
          <a:noFill/>
          <a:ln w="9525">
            <a:noFill/>
            <a:miter lim="800000"/>
            <a:headEnd/>
            <a:tailEnd/>
          </a:ln>
          <a:effectLst/>
        </p:spPr>
      </p:pic>
    </p:spTree>
    <p:extLst>
      <p:ext uri="{BB962C8B-B14F-4D97-AF65-F5344CB8AC3E}">
        <p14:creationId xmlns="" xmlns:p14="http://schemas.microsoft.com/office/powerpoint/2010/main" val="397065937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436" y="177801"/>
            <a:ext cx="9782801" cy="802928"/>
          </a:xfrm>
        </p:spPr>
        <p:txBody>
          <a:bodyPr/>
          <a:lstStyle/>
          <a:p>
            <a:r>
              <a:rPr lang="en-US" dirty="0"/>
              <a:t>Opportunity</a:t>
            </a:r>
          </a:p>
        </p:txBody>
      </p:sp>
      <p:pic>
        <p:nvPicPr>
          <p:cNvPr id="9" name="Picture 2" descr="C:\Users\welco\Downloads\IMG-20200816-WA0045.jpg">
            <a:extLst>
              <a:ext uri="{FF2B5EF4-FFF2-40B4-BE49-F238E27FC236}">
                <a16:creationId xmlns="" xmlns:a16="http://schemas.microsoft.com/office/drawing/2014/main" id="{9EBB6602-266F-4336-81CA-799C7FD9B243}"/>
              </a:ext>
            </a:extLst>
          </p:cNvPr>
          <p:cNvPicPr>
            <a:picLocks noGrp="1" noChangeAspect="1" noChangeArrowheads="1"/>
          </p:cNvPicPr>
          <p:nvPr>
            <p:ph sz="half" idx="1"/>
          </p:nvPr>
        </p:nvPicPr>
        <p:blipFill>
          <a:blip r:embed="rId2"/>
          <a:srcRect/>
          <a:stretch>
            <a:fillRect/>
          </a:stretch>
        </p:blipFill>
        <p:spPr bwMode="auto">
          <a:xfrm>
            <a:off x="1711661" y="2714620"/>
            <a:ext cx="10477164" cy="3835010"/>
          </a:xfrm>
          <a:prstGeom prst="rect">
            <a:avLst/>
          </a:prstGeom>
          <a:noFill/>
        </p:spPr>
      </p:pic>
      <p:sp>
        <p:nvSpPr>
          <p:cNvPr id="10" name="Title 1">
            <a:extLst>
              <a:ext uri="{FF2B5EF4-FFF2-40B4-BE49-F238E27FC236}">
                <a16:creationId xmlns="" xmlns:a16="http://schemas.microsoft.com/office/drawing/2014/main" id="{10DF35C7-FB3F-44DC-AB1D-E8EC2D90B51B}"/>
              </a:ext>
            </a:extLst>
          </p:cNvPr>
          <p:cNvSpPr txBox="1">
            <a:spLocks/>
          </p:cNvSpPr>
          <p:nvPr/>
        </p:nvSpPr>
        <p:spPr>
          <a:xfrm>
            <a:off x="1588706" y="1149908"/>
            <a:ext cx="10477164" cy="155901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r>
              <a:rPr lang="en-US" sz="1400" dirty="0"/>
              <a:t>End No of uses are there with the Bio-Degradable Plastic </a:t>
            </a:r>
          </a:p>
          <a:p>
            <a:r>
              <a:rPr lang="en-US" sz="1400" dirty="0"/>
              <a:t>Carry bags </a:t>
            </a:r>
          </a:p>
          <a:p>
            <a:r>
              <a:rPr lang="en-US" sz="1400" dirty="0"/>
              <a:t>Agriculture Warp sheets</a:t>
            </a:r>
          </a:p>
          <a:p>
            <a:r>
              <a:rPr lang="en-US" sz="1400" dirty="0"/>
              <a:t>Dinning warp sheets</a:t>
            </a:r>
          </a:p>
          <a:p>
            <a:r>
              <a:rPr lang="en-US" sz="1400" dirty="0"/>
              <a:t>Seed packing bags </a:t>
            </a:r>
          </a:p>
          <a:p>
            <a:r>
              <a:rPr lang="en-US" sz="1400" dirty="0"/>
              <a:t>Food grades items packings </a:t>
            </a:r>
          </a:p>
          <a:p>
            <a:r>
              <a:rPr lang="en-US" sz="1400" dirty="0"/>
              <a:t>Garbage bags </a:t>
            </a:r>
          </a:p>
          <a:p>
            <a:r>
              <a:rPr lang="en-US" sz="1400" dirty="0"/>
              <a:t>Exports packings </a:t>
            </a:r>
            <a:r>
              <a:rPr lang="en-US" sz="1400" dirty="0" err="1"/>
              <a:t>etc</a:t>
            </a:r>
            <a:r>
              <a:rPr lang="en-US" sz="1400" dirty="0"/>
              <a:t> .</a:t>
            </a:r>
          </a:p>
        </p:txBody>
      </p:sp>
      <p:pic>
        <p:nvPicPr>
          <p:cNvPr id="6" name="Picture 5"/>
          <p:cNvPicPr>
            <a:picLocks noChangeAspect="1" noChangeArrowheads="1"/>
          </p:cNvPicPr>
          <p:nvPr/>
        </p:nvPicPr>
        <p:blipFill>
          <a:blip r:embed="rId3"/>
          <a:srcRect/>
          <a:stretch>
            <a:fillRect/>
          </a:stretch>
        </p:blipFill>
        <p:spPr bwMode="auto">
          <a:xfrm rot="16200000">
            <a:off x="-783663" y="2734649"/>
            <a:ext cx="2786082" cy="888637"/>
          </a:xfrm>
          <a:prstGeom prst="rect">
            <a:avLst/>
          </a:prstGeom>
          <a:noFill/>
          <a:ln w="9525">
            <a:noFill/>
            <a:miter lim="800000"/>
            <a:headEnd/>
            <a:tailEnd/>
          </a:ln>
          <a:effectLst/>
        </p:spPr>
      </p:pic>
    </p:spTree>
    <p:extLst>
      <p:ext uri="{BB962C8B-B14F-4D97-AF65-F5344CB8AC3E}">
        <p14:creationId xmlns="" xmlns:p14="http://schemas.microsoft.com/office/powerpoint/2010/main" val="189325467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1"/>
          </p:nvPr>
        </p:nvSpPr>
        <p:spPr>
          <a:xfrm>
            <a:off x="1593436" y="1600200"/>
            <a:ext cx="10261616" cy="4572000"/>
          </a:xfrm>
        </p:spPr>
        <p:txBody>
          <a:bodyPr/>
          <a:lstStyle/>
          <a:p>
            <a:pPr algn="ctr">
              <a:buNone/>
            </a:pPr>
            <a:r>
              <a:rPr lang="en-US" b="1" dirty="0"/>
              <a:t>We have plans to facilitate &amp; promote good numbers of units in </a:t>
            </a:r>
            <a:r>
              <a:rPr lang="en-US" b="1" dirty="0" smtClean="0"/>
              <a:t>India  </a:t>
            </a:r>
            <a:r>
              <a:rPr lang="en-US" b="1" dirty="0"/>
              <a:t>thus becoming the pioneer </a:t>
            </a:r>
            <a:r>
              <a:rPr lang="en-US" b="1" dirty="0" smtClean="0"/>
              <a:t>country </a:t>
            </a:r>
            <a:endParaRPr lang="en-US" b="1" dirty="0"/>
          </a:p>
          <a:p>
            <a:pPr algn="ctr">
              <a:buNone/>
            </a:pPr>
            <a:r>
              <a:rPr lang="en-US" b="1" dirty="0" smtClean="0"/>
              <a:t>Pollution free and green country </a:t>
            </a:r>
            <a:endParaRPr lang="en-US" b="1" dirty="0"/>
          </a:p>
          <a:p>
            <a:pPr algn="ctr">
              <a:buNone/>
            </a:pPr>
            <a:r>
              <a:rPr lang="en-US" b="1" dirty="0"/>
              <a:t>  “</a:t>
            </a:r>
            <a:r>
              <a:rPr lang="hi-IN" b="1" dirty="0"/>
              <a:t>पहला हमेशा पहला</a:t>
            </a:r>
            <a:r>
              <a:rPr lang="en-US" b="1" dirty="0"/>
              <a:t>”</a:t>
            </a:r>
            <a:endParaRPr lang="en-US" dirty="0"/>
          </a:p>
          <a:p>
            <a:endParaRPr lang="en-US" dirty="0"/>
          </a:p>
        </p:txBody>
      </p:sp>
      <p:pic>
        <p:nvPicPr>
          <p:cNvPr id="6" name="Picture 5">
            <a:extLst>
              <a:ext uri="{FF2B5EF4-FFF2-40B4-BE49-F238E27FC236}">
                <a16:creationId xmlns="" xmlns:a16="http://schemas.microsoft.com/office/drawing/2014/main" id="{E553FB55-5D81-4CB5-98EC-DE1111203151}"/>
              </a:ext>
            </a:extLst>
          </p:cNvPr>
          <p:cNvPicPr>
            <a:picLocks noChangeAspect="1"/>
          </p:cNvPicPr>
          <p:nvPr/>
        </p:nvPicPr>
        <p:blipFill>
          <a:blip r:embed="rId2"/>
          <a:stretch>
            <a:fillRect/>
          </a:stretch>
        </p:blipFill>
        <p:spPr>
          <a:xfrm>
            <a:off x="3803528" y="4061468"/>
            <a:ext cx="5841431" cy="2632044"/>
          </a:xfrm>
          <a:prstGeom prst="rect">
            <a:avLst/>
          </a:prstGeom>
        </p:spPr>
      </p:pic>
      <p:sp>
        <p:nvSpPr>
          <p:cNvPr id="7" name="Title 6"/>
          <p:cNvSpPr>
            <a:spLocks noGrp="1"/>
          </p:cNvSpPr>
          <p:nvPr>
            <p:ph type="title"/>
          </p:nvPr>
        </p:nvSpPr>
        <p:spPr/>
        <p:txBody>
          <a:bodyPr/>
          <a:lstStyle/>
          <a:p>
            <a:r>
              <a:rPr lang="en-US" dirty="0" smtClean="0"/>
              <a:t>Go for green India soon </a:t>
            </a:r>
            <a:endParaRPr lang="en-US" dirty="0"/>
          </a:p>
        </p:txBody>
      </p:sp>
      <p:pic>
        <p:nvPicPr>
          <p:cNvPr id="8" name="Picture 7"/>
          <p:cNvPicPr>
            <a:picLocks noChangeAspect="1" noChangeArrowheads="1"/>
          </p:cNvPicPr>
          <p:nvPr/>
        </p:nvPicPr>
        <p:blipFill>
          <a:blip r:embed="rId3"/>
          <a:srcRect/>
          <a:stretch>
            <a:fillRect/>
          </a:stretch>
        </p:blipFill>
        <p:spPr bwMode="auto">
          <a:xfrm rot="16200000">
            <a:off x="-783663" y="2734649"/>
            <a:ext cx="2786082" cy="888637"/>
          </a:xfrm>
          <a:prstGeom prst="rect">
            <a:avLst/>
          </a:prstGeom>
          <a:noFill/>
          <a:ln w="9525">
            <a:noFill/>
            <a:miter lim="800000"/>
            <a:headEnd/>
            <a:tailEnd/>
          </a:ln>
          <a:effectLst/>
        </p:spPr>
      </p:pic>
    </p:spTree>
    <p:extLst>
      <p:ext uri="{BB962C8B-B14F-4D97-AF65-F5344CB8AC3E}">
        <p14:creationId xmlns="" xmlns:p14="http://schemas.microsoft.com/office/powerpoint/2010/main" val="96385311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26CC49-68D0-4871-B812-2AC70AF5603B}"/>
              </a:ext>
            </a:extLst>
          </p:cNvPr>
          <p:cNvSpPr>
            <a:spLocks noGrp="1"/>
          </p:cNvSpPr>
          <p:nvPr>
            <p:ph type="title"/>
          </p:nvPr>
        </p:nvSpPr>
        <p:spPr>
          <a:xfrm>
            <a:off x="1593436" y="177801"/>
            <a:ext cx="9782801" cy="730920"/>
          </a:xfrm>
        </p:spPr>
        <p:txBody>
          <a:bodyPr/>
          <a:lstStyle/>
          <a:p>
            <a:r>
              <a:rPr lang="en-US" dirty="0"/>
              <a:t>Proposal</a:t>
            </a:r>
            <a:endParaRPr lang="en-IN" dirty="0"/>
          </a:p>
        </p:txBody>
      </p:sp>
      <p:sp>
        <p:nvSpPr>
          <p:cNvPr id="3" name="Content Placeholder 2">
            <a:extLst>
              <a:ext uri="{FF2B5EF4-FFF2-40B4-BE49-F238E27FC236}">
                <a16:creationId xmlns="" xmlns:a16="http://schemas.microsoft.com/office/drawing/2014/main" id="{63EFB0EE-928F-4ECA-99D4-551276702D85}"/>
              </a:ext>
            </a:extLst>
          </p:cNvPr>
          <p:cNvSpPr>
            <a:spLocks noGrp="1"/>
          </p:cNvSpPr>
          <p:nvPr>
            <p:ph sz="half" idx="1"/>
          </p:nvPr>
        </p:nvSpPr>
        <p:spPr>
          <a:xfrm>
            <a:off x="1593436" y="908721"/>
            <a:ext cx="10333624" cy="5771478"/>
          </a:xfrm>
        </p:spPr>
        <p:txBody>
          <a:bodyPr>
            <a:normAutofit/>
          </a:bodyPr>
          <a:lstStyle/>
          <a:p>
            <a:r>
              <a:rPr lang="en-US" sz="2400" dirty="0"/>
              <a:t>Biodegradable carry bags are carry bags made out of : </a:t>
            </a:r>
          </a:p>
          <a:p>
            <a:r>
              <a:rPr lang="en-US" sz="2400" b="1" dirty="0"/>
              <a:t>corn</a:t>
            </a:r>
            <a:r>
              <a:rPr lang="en-US" sz="2400" dirty="0"/>
              <a:t>-based materials, like </a:t>
            </a:r>
            <a:r>
              <a:rPr lang="en-US" sz="2400" b="1" dirty="0"/>
              <a:t>polylactic acid</a:t>
            </a:r>
            <a:r>
              <a:rPr lang="en-US" sz="2400" dirty="0"/>
              <a:t> Granules . Biodegradable plastic bags are now a days as strong and reliable as traditional (mostly polyethylene)-bags. Many bags are also made from paper, organic materials, or polycaprolactone.</a:t>
            </a:r>
          </a:p>
          <a:p>
            <a:r>
              <a:rPr lang="en-US" sz="2400" dirty="0"/>
              <a:t>We are focused on corn based </a:t>
            </a:r>
            <a:r>
              <a:rPr lang="en-US" sz="2400" dirty="0" err="1" smtClean="0"/>
              <a:t>polylactic</a:t>
            </a:r>
            <a:r>
              <a:rPr lang="en-US" sz="2400" dirty="0" smtClean="0"/>
              <a:t> </a:t>
            </a:r>
            <a:r>
              <a:rPr lang="en-US" sz="2400" dirty="0"/>
              <a:t>acid Granules </a:t>
            </a:r>
          </a:p>
          <a:p>
            <a:r>
              <a:rPr lang="en-US" sz="2400" dirty="0"/>
              <a:t>It is total extract from conventional corn,potato,banna pee which contain 15%,10%,5%  PLA( Poly lactic acid ) which is a polymer based by using this in granules form </a:t>
            </a:r>
          </a:p>
          <a:p>
            <a:r>
              <a:rPr lang="en-US" sz="2400" dirty="0"/>
              <a:t>That granules is our raw materials for </a:t>
            </a:r>
            <a:r>
              <a:rPr lang="en-US" sz="2400" dirty="0" smtClean="0"/>
              <a:t>bio-degradable </a:t>
            </a:r>
            <a:r>
              <a:rPr lang="en-US" sz="2400" dirty="0"/>
              <a:t>Plastic  </a:t>
            </a:r>
            <a:endParaRPr lang="en-IN" sz="2400" dirty="0"/>
          </a:p>
        </p:txBody>
      </p:sp>
      <p:pic>
        <p:nvPicPr>
          <p:cNvPr id="22530" name="Picture 2" descr="Corn, Sweet | Walmart Canada"/>
          <p:cNvPicPr>
            <a:picLocks noChangeAspect="1" noChangeArrowheads="1"/>
          </p:cNvPicPr>
          <p:nvPr/>
        </p:nvPicPr>
        <p:blipFill>
          <a:blip r:embed="rId2" cstate="print"/>
          <a:srcRect/>
          <a:stretch>
            <a:fillRect/>
          </a:stretch>
        </p:blipFill>
        <p:spPr bwMode="auto">
          <a:xfrm>
            <a:off x="1522380" y="5000636"/>
            <a:ext cx="3450504" cy="1522822"/>
          </a:xfrm>
          <a:prstGeom prst="rect">
            <a:avLst/>
          </a:prstGeom>
          <a:noFill/>
        </p:spPr>
      </p:pic>
      <p:pic>
        <p:nvPicPr>
          <p:cNvPr id="22532" name="Picture 4" descr="Is the potato an immigrant to Ireland?"/>
          <p:cNvPicPr>
            <a:picLocks noChangeAspect="1" noChangeArrowheads="1"/>
          </p:cNvPicPr>
          <p:nvPr/>
        </p:nvPicPr>
        <p:blipFill>
          <a:blip r:embed="rId3"/>
          <a:srcRect/>
          <a:stretch>
            <a:fillRect/>
          </a:stretch>
        </p:blipFill>
        <p:spPr bwMode="auto">
          <a:xfrm>
            <a:off x="5094280" y="5000637"/>
            <a:ext cx="3429024" cy="1520938"/>
          </a:xfrm>
          <a:prstGeom prst="rect">
            <a:avLst/>
          </a:prstGeom>
          <a:noFill/>
        </p:spPr>
      </p:pic>
      <p:pic>
        <p:nvPicPr>
          <p:cNvPr id="22534" name="Picture 6"/>
          <p:cNvPicPr>
            <a:picLocks noChangeAspect="1" noChangeArrowheads="1"/>
          </p:cNvPicPr>
          <p:nvPr/>
        </p:nvPicPr>
        <p:blipFill>
          <a:blip r:embed="rId4"/>
          <a:srcRect/>
          <a:stretch>
            <a:fillRect/>
          </a:stretch>
        </p:blipFill>
        <p:spPr bwMode="auto">
          <a:xfrm>
            <a:off x="8666180" y="5000636"/>
            <a:ext cx="3000395" cy="1524010"/>
          </a:xfrm>
          <a:prstGeom prst="rect">
            <a:avLst/>
          </a:prstGeom>
          <a:noFill/>
          <a:ln w="9525">
            <a:noFill/>
            <a:miter lim="800000"/>
            <a:headEnd/>
            <a:tailEnd/>
          </a:ln>
          <a:effectLst/>
        </p:spPr>
      </p:pic>
      <p:pic>
        <p:nvPicPr>
          <p:cNvPr id="10" name="Picture 9"/>
          <p:cNvPicPr>
            <a:picLocks noChangeAspect="1" noChangeArrowheads="1"/>
          </p:cNvPicPr>
          <p:nvPr/>
        </p:nvPicPr>
        <p:blipFill>
          <a:blip r:embed="rId5"/>
          <a:srcRect/>
          <a:stretch>
            <a:fillRect/>
          </a:stretch>
        </p:blipFill>
        <p:spPr bwMode="auto">
          <a:xfrm rot="16200000">
            <a:off x="-783663" y="2734649"/>
            <a:ext cx="2786082" cy="888637"/>
          </a:xfrm>
          <a:prstGeom prst="rect">
            <a:avLst/>
          </a:prstGeom>
          <a:noFill/>
          <a:ln w="9525">
            <a:noFill/>
            <a:miter lim="800000"/>
            <a:headEnd/>
            <a:tailEnd/>
          </a:ln>
          <a:effectLst/>
        </p:spPr>
      </p:pic>
    </p:spTree>
    <p:extLst>
      <p:ext uri="{BB962C8B-B14F-4D97-AF65-F5344CB8AC3E}">
        <p14:creationId xmlns="" xmlns:p14="http://schemas.microsoft.com/office/powerpoint/2010/main" val="397344915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3FF6F2-D678-47D0-B875-80C7BA6B65EE}"/>
              </a:ext>
            </a:extLst>
          </p:cNvPr>
          <p:cNvSpPr>
            <a:spLocks noGrp="1"/>
          </p:cNvSpPr>
          <p:nvPr>
            <p:ph type="title"/>
          </p:nvPr>
        </p:nvSpPr>
        <p:spPr>
          <a:xfrm>
            <a:off x="1593436" y="177801"/>
            <a:ext cx="9782801" cy="730920"/>
          </a:xfrm>
        </p:spPr>
        <p:txBody>
          <a:bodyPr/>
          <a:lstStyle/>
          <a:p>
            <a:r>
              <a:rPr lang="en-US" dirty="0"/>
              <a:t>Process </a:t>
            </a:r>
            <a:endParaRPr lang="en-IN" dirty="0"/>
          </a:p>
        </p:txBody>
      </p:sp>
      <p:sp>
        <p:nvSpPr>
          <p:cNvPr id="7" name="Title 1">
            <a:extLst>
              <a:ext uri="{FF2B5EF4-FFF2-40B4-BE49-F238E27FC236}">
                <a16:creationId xmlns="" xmlns:a16="http://schemas.microsoft.com/office/drawing/2014/main" id="{EB9179D0-4E5F-4817-837F-5FDABB5A5EEC}"/>
              </a:ext>
            </a:extLst>
          </p:cNvPr>
          <p:cNvSpPr txBox="1">
            <a:spLocks/>
          </p:cNvSpPr>
          <p:nvPr/>
        </p:nvSpPr>
        <p:spPr>
          <a:xfrm>
            <a:off x="1593435" y="1628800"/>
            <a:ext cx="9782801" cy="45365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IN" dirty="0"/>
          </a:p>
        </p:txBody>
      </p:sp>
      <p:sp>
        <p:nvSpPr>
          <p:cNvPr id="10" name="Title 1">
            <a:extLst>
              <a:ext uri="{FF2B5EF4-FFF2-40B4-BE49-F238E27FC236}">
                <a16:creationId xmlns="" xmlns:a16="http://schemas.microsoft.com/office/drawing/2014/main" id="{DA292089-2B73-45C4-8E85-1594551DE0B1}"/>
              </a:ext>
            </a:extLst>
          </p:cNvPr>
          <p:cNvSpPr txBox="1">
            <a:spLocks/>
          </p:cNvSpPr>
          <p:nvPr/>
        </p:nvSpPr>
        <p:spPr>
          <a:xfrm>
            <a:off x="1622213" y="-668412"/>
            <a:ext cx="9782801" cy="52565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r>
              <a:rPr lang="en-US" sz="2400" dirty="0"/>
              <a:t>Bio-Degradable Granules is heated up in certain degree temperature with the exclusion unit  a balloon like film comes as per our customized size it takeoff upside with the help of rollers attached  and cooldown and rolls in the roller that film again feed to cutting and sealing machine we cut and seal as per our requirement finally the handle shape is punched in the punching machine  so that it will cut a customized shape and design like D W C cut  now our carry bag is ready for use. </a:t>
            </a:r>
          </a:p>
          <a:p>
            <a:endParaRPr lang="en-US" sz="2400" dirty="0"/>
          </a:p>
          <a:p>
            <a:endParaRPr lang="en-IN" sz="2400" dirty="0"/>
          </a:p>
        </p:txBody>
      </p:sp>
      <p:pic>
        <p:nvPicPr>
          <p:cNvPr id="2050" name="Picture 2" descr="Why biodegradable plastic bags might be the future of sustainability">
            <a:extLst>
              <a:ext uri="{FF2B5EF4-FFF2-40B4-BE49-F238E27FC236}">
                <a16:creationId xmlns="" xmlns:a16="http://schemas.microsoft.com/office/drawing/2014/main" id="{8B930593-775C-4E6E-8605-C6DDD4992AC5}"/>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701924" y="3976562"/>
            <a:ext cx="10009112" cy="2764806"/>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noChangeArrowheads="1"/>
          </p:cNvPicPr>
          <p:nvPr/>
        </p:nvPicPr>
        <p:blipFill>
          <a:blip r:embed="rId3"/>
          <a:srcRect/>
          <a:stretch>
            <a:fillRect/>
          </a:stretch>
        </p:blipFill>
        <p:spPr bwMode="auto">
          <a:xfrm rot="16200000">
            <a:off x="-783663" y="2734649"/>
            <a:ext cx="2786082" cy="888637"/>
          </a:xfrm>
          <a:prstGeom prst="rect">
            <a:avLst/>
          </a:prstGeom>
          <a:noFill/>
          <a:ln w="9525">
            <a:noFill/>
            <a:miter lim="800000"/>
            <a:headEnd/>
            <a:tailEnd/>
          </a:ln>
          <a:effectLst/>
        </p:spPr>
      </p:pic>
    </p:spTree>
    <p:extLst>
      <p:ext uri="{BB962C8B-B14F-4D97-AF65-F5344CB8AC3E}">
        <p14:creationId xmlns="" xmlns:p14="http://schemas.microsoft.com/office/powerpoint/2010/main" val="155850519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67A1A7-13BB-43D5-A928-B7CC8D4A6EF9}"/>
              </a:ext>
            </a:extLst>
          </p:cNvPr>
          <p:cNvSpPr>
            <a:spLocks noGrp="1"/>
          </p:cNvSpPr>
          <p:nvPr>
            <p:ph type="title"/>
          </p:nvPr>
        </p:nvSpPr>
        <p:spPr>
          <a:xfrm>
            <a:off x="1593436" y="177801"/>
            <a:ext cx="9782801" cy="730920"/>
          </a:xfrm>
        </p:spPr>
        <p:txBody>
          <a:bodyPr/>
          <a:lstStyle/>
          <a:p>
            <a:r>
              <a:rPr lang="en-US" dirty="0"/>
              <a:t>Raw Material</a:t>
            </a:r>
            <a:endParaRPr lang="en-IN" dirty="0"/>
          </a:p>
        </p:txBody>
      </p:sp>
      <p:sp>
        <p:nvSpPr>
          <p:cNvPr id="3" name="Content Placeholder 2">
            <a:extLst>
              <a:ext uri="{FF2B5EF4-FFF2-40B4-BE49-F238E27FC236}">
                <a16:creationId xmlns="" xmlns:a16="http://schemas.microsoft.com/office/drawing/2014/main" id="{EC2AF1C4-8767-42E5-8435-AE7FCED784FD}"/>
              </a:ext>
            </a:extLst>
          </p:cNvPr>
          <p:cNvSpPr>
            <a:spLocks noGrp="1"/>
          </p:cNvSpPr>
          <p:nvPr>
            <p:ph sz="half" idx="1"/>
          </p:nvPr>
        </p:nvSpPr>
        <p:spPr>
          <a:xfrm>
            <a:off x="1485900" y="908720"/>
            <a:ext cx="10673487" cy="5264323"/>
          </a:xfrm>
        </p:spPr>
        <p:txBody>
          <a:bodyPr>
            <a:normAutofit/>
          </a:bodyPr>
          <a:lstStyle/>
          <a:p>
            <a:r>
              <a:rPr lang="en-US" sz="2200" dirty="0"/>
              <a:t>Raw materials are use made with </a:t>
            </a:r>
          </a:p>
          <a:p>
            <a:r>
              <a:rPr lang="en-US" sz="2200" dirty="0"/>
              <a:t>PLA( Poly lactic acid ) </a:t>
            </a:r>
          </a:p>
          <a:p>
            <a:r>
              <a:rPr lang="en-US" sz="2200" dirty="0"/>
              <a:t>is a thermoplastic polyester formally obtained by condensation of lactic acid with loss of water.</a:t>
            </a:r>
          </a:p>
          <a:p>
            <a:r>
              <a:rPr lang="en-US" sz="2200" dirty="0"/>
              <a:t> It can also be prepared by ring-opening polymerization of lactide</a:t>
            </a:r>
          </a:p>
          <a:p>
            <a:r>
              <a:rPr lang="en-US" sz="2200" dirty="0"/>
              <a:t>PLA has become a popular material due to it being economically produced from renewable resources. In 2010, PLA had the second highest consumption volume of any bioplastics of the world</a:t>
            </a:r>
          </a:p>
          <a:p>
            <a:r>
              <a:rPr lang="en-US" sz="2200" dirty="0"/>
              <a:t>The monomer is typically made from fermented plant starch such as from corn, potato, banana peal cassava, sugarcane or sugar beet pulp.</a:t>
            </a:r>
          </a:p>
          <a:p>
            <a:endParaRPr lang="en-US" dirty="0"/>
          </a:p>
          <a:p>
            <a:endParaRPr lang="en-IN" dirty="0"/>
          </a:p>
        </p:txBody>
      </p:sp>
      <p:pic>
        <p:nvPicPr>
          <p:cNvPr id="8" name="Picture 7">
            <a:extLst>
              <a:ext uri="{FF2B5EF4-FFF2-40B4-BE49-F238E27FC236}">
                <a16:creationId xmlns="" xmlns:a16="http://schemas.microsoft.com/office/drawing/2014/main" id="{3AB2AD7D-6952-4000-8803-4A67858375DA}"/>
              </a:ext>
            </a:extLst>
          </p:cNvPr>
          <p:cNvPicPr>
            <a:picLocks noChangeAspect="1"/>
          </p:cNvPicPr>
          <p:nvPr/>
        </p:nvPicPr>
        <p:blipFill>
          <a:blip r:embed="rId2"/>
          <a:stretch>
            <a:fillRect/>
          </a:stretch>
        </p:blipFill>
        <p:spPr>
          <a:xfrm>
            <a:off x="1845940" y="5229200"/>
            <a:ext cx="2304256" cy="1450999"/>
          </a:xfrm>
          <a:prstGeom prst="rect">
            <a:avLst/>
          </a:prstGeom>
        </p:spPr>
      </p:pic>
      <p:pic>
        <p:nvPicPr>
          <p:cNvPr id="9" name="Picture 2" descr="C:\Users\welco\Desktop\PLA.jpg">
            <a:extLst>
              <a:ext uri="{FF2B5EF4-FFF2-40B4-BE49-F238E27FC236}">
                <a16:creationId xmlns="" xmlns:a16="http://schemas.microsoft.com/office/drawing/2014/main" id="{3633B9A3-4292-4BAD-BFFE-3439728F7AEA}"/>
              </a:ext>
            </a:extLst>
          </p:cNvPr>
          <p:cNvPicPr>
            <a:picLocks noChangeAspect="1" noChangeArrowheads="1"/>
          </p:cNvPicPr>
          <p:nvPr/>
        </p:nvPicPr>
        <p:blipFill>
          <a:blip r:embed="rId3"/>
          <a:srcRect/>
          <a:stretch>
            <a:fillRect/>
          </a:stretch>
        </p:blipFill>
        <p:spPr bwMode="auto">
          <a:xfrm>
            <a:off x="4379912" y="5229200"/>
            <a:ext cx="1426468" cy="1426468"/>
          </a:xfrm>
          <a:prstGeom prst="rect">
            <a:avLst/>
          </a:prstGeom>
          <a:noFill/>
        </p:spPr>
      </p:pic>
      <p:pic>
        <p:nvPicPr>
          <p:cNvPr id="3074" name="Picture 2" descr="China Biodegradable PLA Modified Resin, Corn Starch Granules ...">
            <a:extLst>
              <a:ext uri="{FF2B5EF4-FFF2-40B4-BE49-F238E27FC236}">
                <a16:creationId xmlns="" xmlns:a16="http://schemas.microsoft.com/office/drawing/2014/main" id="{0D2A4494-D2C5-4825-8CD0-C9CA41F0E489}"/>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01486" y="5169019"/>
            <a:ext cx="1505094" cy="1505094"/>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p:cNvPicPr>
            <a:picLocks noChangeAspect="1" noChangeArrowheads="1"/>
          </p:cNvPicPr>
          <p:nvPr/>
        </p:nvPicPr>
        <p:blipFill>
          <a:blip r:embed="rId5"/>
          <a:srcRect/>
          <a:stretch>
            <a:fillRect/>
          </a:stretch>
        </p:blipFill>
        <p:spPr bwMode="auto">
          <a:xfrm rot="16200000">
            <a:off x="-783663" y="2734649"/>
            <a:ext cx="2786082" cy="888637"/>
          </a:xfrm>
          <a:prstGeom prst="rect">
            <a:avLst/>
          </a:prstGeom>
          <a:noFill/>
          <a:ln w="9525">
            <a:noFill/>
            <a:miter lim="800000"/>
            <a:headEnd/>
            <a:tailEnd/>
          </a:ln>
          <a:effectLst/>
        </p:spPr>
      </p:pic>
    </p:spTree>
    <p:extLst>
      <p:ext uri="{BB962C8B-B14F-4D97-AF65-F5344CB8AC3E}">
        <p14:creationId xmlns="" xmlns:p14="http://schemas.microsoft.com/office/powerpoint/2010/main" val="105841089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DC1B2F-EC6D-4B61-AB92-852379B5EC58}"/>
              </a:ext>
            </a:extLst>
          </p:cNvPr>
          <p:cNvSpPr>
            <a:spLocks noGrp="1"/>
          </p:cNvSpPr>
          <p:nvPr>
            <p:ph type="title"/>
          </p:nvPr>
        </p:nvSpPr>
        <p:spPr>
          <a:xfrm>
            <a:off x="1593436" y="177801"/>
            <a:ext cx="9782801" cy="802928"/>
          </a:xfrm>
        </p:spPr>
        <p:txBody>
          <a:bodyPr/>
          <a:lstStyle/>
          <a:p>
            <a:r>
              <a:rPr lang="en-US" dirty="0"/>
              <a:t>PLA (Poly Lactic Acid) </a:t>
            </a:r>
            <a:endParaRPr lang="en-IN" dirty="0"/>
          </a:p>
        </p:txBody>
      </p:sp>
      <p:sp>
        <p:nvSpPr>
          <p:cNvPr id="3" name="Content Placeholder 2">
            <a:extLst>
              <a:ext uri="{FF2B5EF4-FFF2-40B4-BE49-F238E27FC236}">
                <a16:creationId xmlns="" xmlns:a16="http://schemas.microsoft.com/office/drawing/2014/main" id="{07D2AB80-400C-41F0-A9D7-5D636AA24387}"/>
              </a:ext>
            </a:extLst>
          </p:cNvPr>
          <p:cNvSpPr>
            <a:spLocks noGrp="1"/>
          </p:cNvSpPr>
          <p:nvPr>
            <p:ph sz="half" idx="1"/>
          </p:nvPr>
        </p:nvSpPr>
        <p:spPr>
          <a:xfrm>
            <a:off x="1593436" y="1600200"/>
            <a:ext cx="10045592" cy="4572000"/>
          </a:xfrm>
        </p:spPr>
        <p:txBody>
          <a:bodyPr/>
          <a:lstStyle/>
          <a:p>
            <a:r>
              <a:rPr lang="en-US" dirty="0"/>
              <a:t>PLA (polylactic acid) is typically made from the sugars in corn starch,Potato,bannan pee, sugar cane   It is biodegradable, contain  Polymer carbon-neutral and edible. To transform corn into plastic, corn kernels are immersed in sulfur dioxide and hot water, where its components break down into starch, protein, and fiber.</a:t>
            </a:r>
          </a:p>
          <a:p>
            <a:endParaRPr lang="en-US" dirty="0"/>
          </a:p>
          <a:p>
            <a:endParaRPr lang="en-IN" dirty="0"/>
          </a:p>
        </p:txBody>
      </p:sp>
      <p:pic>
        <p:nvPicPr>
          <p:cNvPr id="6" name="Picture 5">
            <a:extLst>
              <a:ext uri="{FF2B5EF4-FFF2-40B4-BE49-F238E27FC236}">
                <a16:creationId xmlns="" xmlns:a16="http://schemas.microsoft.com/office/drawing/2014/main" id="{896229C6-168A-4910-93CB-94FD5A7FD0A7}"/>
              </a:ext>
            </a:extLst>
          </p:cNvPr>
          <p:cNvPicPr>
            <a:picLocks noChangeAspect="1"/>
          </p:cNvPicPr>
          <p:nvPr/>
        </p:nvPicPr>
        <p:blipFill>
          <a:blip r:embed="rId2"/>
          <a:stretch>
            <a:fillRect/>
          </a:stretch>
        </p:blipFill>
        <p:spPr>
          <a:xfrm>
            <a:off x="1917948" y="4045843"/>
            <a:ext cx="9721080" cy="2812157"/>
          </a:xfrm>
          <a:prstGeom prst="rect">
            <a:avLst/>
          </a:prstGeom>
        </p:spPr>
      </p:pic>
      <p:pic>
        <p:nvPicPr>
          <p:cNvPr id="7" name="Picture 6"/>
          <p:cNvPicPr>
            <a:picLocks noChangeAspect="1" noChangeArrowheads="1"/>
          </p:cNvPicPr>
          <p:nvPr/>
        </p:nvPicPr>
        <p:blipFill>
          <a:blip r:embed="rId3"/>
          <a:srcRect/>
          <a:stretch>
            <a:fillRect/>
          </a:stretch>
        </p:blipFill>
        <p:spPr bwMode="auto">
          <a:xfrm rot="16200000">
            <a:off x="-783663" y="2734649"/>
            <a:ext cx="2786082" cy="888637"/>
          </a:xfrm>
          <a:prstGeom prst="rect">
            <a:avLst/>
          </a:prstGeom>
          <a:noFill/>
          <a:ln w="9525">
            <a:noFill/>
            <a:miter lim="800000"/>
            <a:headEnd/>
            <a:tailEnd/>
          </a:ln>
          <a:effectLst/>
        </p:spPr>
      </p:pic>
    </p:spTree>
    <p:extLst>
      <p:ext uri="{BB962C8B-B14F-4D97-AF65-F5344CB8AC3E}">
        <p14:creationId xmlns="" xmlns:p14="http://schemas.microsoft.com/office/powerpoint/2010/main" val="111479637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nowflakes design templat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 xmlns:thm15="http://schemas.microsoft.com/office/thememl/2012/main" name="Snowflakes design slides.potx" id="{DEE1F0AD-706A-4F4C-823D-ADFE5851E3EA}" vid="{52425298-8660-4232-B133-1A88C14B38E6}"/>
    </a:ext>
  </a:extLst>
</a:theme>
</file>

<file path=ppt/theme/theme2.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853CD7-B1C6-4FDD-B6D0-92A83B857D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15ED37-D514-41C3-9B3C-B262145D17B7}">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40262f94-9f35-4ac3-9a90-690165a166b7"/>
    <ds:schemaRef ds:uri="a4f35948-e619-41b3-aa29-22878b09cfd2"/>
    <ds:schemaRef ds:uri="http://www.w3.org/XML/1998/namespace"/>
    <ds:schemaRef ds:uri="http://purl.org/dc/dcmitype/"/>
  </ds:schemaRefs>
</ds:datastoreItem>
</file>

<file path=customXml/itemProps3.xml><?xml version="1.0" encoding="utf-8"?>
<ds:datastoreItem xmlns:ds="http://schemas.openxmlformats.org/officeDocument/2006/customXml" ds:itemID="{3E783485-1103-4BBC-98A1-D39A248154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Snowflakes design slides</Template>
  <TotalTime>448</TotalTime>
  <Words>1311</Words>
  <Application>Microsoft Office PowerPoint</Application>
  <PresentationFormat>Custom</PresentationFormat>
  <Paragraphs>152</Paragraphs>
  <Slides>25</Slides>
  <Notes>1</Notes>
  <HiddenSlides>0</HiddenSlides>
  <MMClips>3</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Snowflakes design template</vt:lpstr>
      <vt:lpstr>      </vt:lpstr>
      <vt:lpstr>Biodegradable</vt:lpstr>
      <vt:lpstr>The Problem (read Market)</vt:lpstr>
      <vt:lpstr>Opportunity</vt:lpstr>
      <vt:lpstr>Go for green India soon </vt:lpstr>
      <vt:lpstr>Proposal</vt:lpstr>
      <vt:lpstr>Process </vt:lpstr>
      <vt:lpstr>Raw Material</vt:lpstr>
      <vt:lpstr>PLA (Poly Lactic Acid) </vt:lpstr>
      <vt:lpstr>Uses of Bioplastics</vt:lpstr>
      <vt:lpstr>Manufacturing process  Bio Degradable carry bags </vt:lpstr>
      <vt:lpstr>         Infra structure Requirement</vt:lpstr>
      <vt:lpstr>Machines used</vt:lpstr>
      <vt:lpstr>   Extruder  Machine (45mm Bio-degradable. 32Nip Roll) </vt:lpstr>
      <vt:lpstr>High Speed Cutting &amp; Sealing Machine Double Line Loading System </vt:lpstr>
      <vt:lpstr>Heavy Duty Punching Machine </vt:lpstr>
      <vt:lpstr>Cooling Tower </vt:lpstr>
      <vt:lpstr>Heavy Duty Air Compressor </vt:lpstr>
      <vt:lpstr>Cost benefit analysis vis a vis Conventional carry bags</vt:lpstr>
      <vt:lpstr>Production cost</vt:lpstr>
      <vt:lpstr>Selling price basis Per month if we run for 8 hours </vt:lpstr>
      <vt:lpstr>Margins</vt:lpstr>
      <vt:lpstr>Sizes of carry bags</vt:lpstr>
      <vt:lpstr>Slide 24</vt:lpstr>
      <vt:lpstr>Thank you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Bihar needs sustainable industries and generation of employment. The pandemic &amp; economic slowdown has to be fought back We need to recover, revive &amp; become self reliant We are India’s third largest state by population with 1.3% of India’s industry, rest all is understood and we have seen results in lockdown</dc:title>
  <dc:creator>mohd sirajuddin</dc:creator>
  <cp:lastModifiedBy>Mohd sirajuddin</cp:lastModifiedBy>
  <cp:revision>42</cp:revision>
  <dcterms:created xsi:type="dcterms:W3CDTF">2020-08-22T12:43:16Z</dcterms:created>
  <dcterms:modified xsi:type="dcterms:W3CDTF">2020-12-15T17:57:05Z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74067300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