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1"/>
  </p:notesMasterIdLst>
  <p:handoutMasterIdLst>
    <p:handoutMasterId r:id="rId12"/>
  </p:handoutMasterIdLst>
  <p:sldIdLst>
    <p:sldId id="256" r:id="rId5"/>
    <p:sldId id="257" r:id="rId6"/>
    <p:sldId id="258" r:id="rId7"/>
    <p:sldId id="259" r:id="rId8"/>
    <p:sldId id="260" r:id="rId9"/>
    <p:sldId id="265"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291" autoAdjust="0"/>
  </p:normalViewPr>
  <p:slideViewPr>
    <p:cSldViewPr snapToGrid="0" showGuides="1">
      <p:cViewPr varScale="1">
        <p:scale>
          <a:sx n="86" d="100"/>
          <a:sy n="86" d="100"/>
        </p:scale>
        <p:origin x="557" y="82"/>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pPr/>
              <a:t>6/16/2021</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IN"/>
              <a:t>Registers office : 16/1/24/C/8,Farha Colony,Saidabad, Hyderabad, telangana, state ,India </a:t>
            </a:r>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pPr/>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pPr/>
              <a:t>6/16/2021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IN" noProof="0"/>
              <a:t>Registers office : 16/1/24/C/8,Farha Colony,Saidabad, Hyderabad, telangana, state ,India </a:t>
            </a:r>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pPr/>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pPr/>
              <a:t>1</a:t>
            </a:fld>
            <a:endParaRPr lang="en-US" noProof="0" dirty="0"/>
          </a:p>
        </p:txBody>
      </p:sp>
      <p:sp>
        <p:nvSpPr>
          <p:cNvPr id="5" name="Footer Placeholder 4"/>
          <p:cNvSpPr>
            <a:spLocks noGrp="1"/>
          </p:cNvSpPr>
          <p:nvPr>
            <p:ph type="ftr" sz="quarter" idx="11"/>
          </p:nvPr>
        </p:nvSpPr>
        <p:spPr/>
        <p:txBody>
          <a:bodyPr/>
          <a:lstStyle/>
          <a:p>
            <a:r>
              <a:rPr lang="en-IN" noProof="0"/>
              <a:t>Registers office : 16/1/24/C/8,Farha Colony,Saidabad, Hyderabad, telangana, state ,India </a:t>
            </a:r>
            <a:endParaRPr lang="en-US" noProof="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bestomechines@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bestomechine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1023185" y="1733550"/>
            <a:ext cx="10117959" cy="1695450"/>
          </a:xfrm>
        </p:spPr>
        <p:txBody>
          <a:bodyPr/>
          <a:lstStyle/>
          <a:p>
            <a:pPr algn="l"/>
            <a:r>
              <a:rPr lang="en-IN" sz="1400" dirty="0"/>
              <a:t>Bestomechines   has become one of the most experienced companies in the entire sector in Europe and the USA thanks to its strong focus on solar modules and solar systems – ranging from roof systems solutions and energy storage systems to turnkey full-scale power plants solutions.   Work from low  level from  home lightings to power projects . Work  with qualified experience  quadrates In solar energy  production. This step enabled the  Group to expand its activities into the Middle East and to the Indian Subcontinent, and to establish itself as an innovative partner for photovoltaic projects in these regions. and operates today as Olasco International with its headquarters in  India and offices in Niger, Fujairah, Dubai, the USA, India, Italy and Germany.</a:t>
            </a:r>
            <a:br>
              <a:rPr lang="en-IN" sz="1400" dirty="0"/>
            </a:br>
            <a:br>
              <a:rPr lang="en-US" sz="1400" dirty="0"/>
            </a:br>
            <a:endParaRPr lang="ru-RU" sz="1400" dirty="0"/>
          </a:p>
        </p:txBody>
      </p:sp>
      <p:sp>
        <p:nvSpPr>
          <p:cNvPr id="7" name="Text Placeholder 6">
            <a:extLst>
              <a:ext uri="{FF2B5EF4-FFF2-40B4-BE49-F238E27FC236}">
                <a16:creationId xmlns:a16="http://schemas.microsoft.com/office/drawing/2014/main" id="{4B8430F5-1337-4996-8901-4DA0E06D8D40}"/>
              </a:ext>
            </a:extLst>
          </p:cNvPr>
          <p:cNvSpPr>
            <a:spLocks noGrp="1"/>
          </p:cNvSpPr>
          <p:nvPr>
            <p:ph type="body" sz="quarter" idx="20"/>
          </p:nvPr>
        </p:nvSpPr>
        <p:spPr>
          <a:xfrm>
            <a:off x="3018478" y="641818"/>
            <a:ext cx="5551361" cy="849964"/>
          </a:xfrm>
        </p:spPr>
        <p:txBody>
          <a:bodyPr/>
          <a:lstStyle/>
          <a:p>
            <a:r>
              <a:rPr lang="en-US" dirty="0"/>
              <a:t>BESTOMECHINES </a:t>
            </a:r>
          </a:p>
          <a:p>
            <a:r>
              <a:rPr lang="en-US" dirty="0"/>
              <a:t>(Manufacturer, Traders &amp; Exporters )</a:t>
            </a:r>
          </a:p>
          <a:p>
            <a:endParaRPr lang="en-IN" dirty="0"/>
          </a:p>
        </p:txBody>
      </p:sp>
      <p:sp>
        <p:nvSpPr>
          <p:cNvPr id="13" name="Footer Placeholder 3">
            <a:extLst>
              <a:ext uri="{FF2B5EF4-FFF2-40B4-BE49-F238E27FC236}">
                <a16:creationId xmlns:a16="http://schemas.microsoft.com/office/drawing/2014/main" id="{E1733B02-99D9-4488-8FA1-E808E9C2E9F3}"/>
              </a:ext>
            </a:extLst>
          </p:cNvPr>
          <p:cNvSpPr txBox="1">
            <a:spLocks/>
          </p:cNvSpPr>
          <p:nvPr/>
        </p:nvSpPr>
        <p:spPr>
          <a:xfrm>
            <a:off x="203966" y="4584159"/>
            <a:ext cx="11756395" cy="857620"/>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 marR="5715" algn="ctr">
              <a:spcBef>
                <a:spcPts val="50"/>
              </a:spcBef>
            </a:pPr>
            <a:r>
              <a:rPr lang="en-US" sz="1050" dirty="0">
                <a:solidFill>
                  <a:schemeClr val="bg1"/>
                </a:solidFill>
                <a:latin typeface="Times New Roman" panose="02020603050405020304" pitchFamily="18" charset="0"/>
                <a:ea typeface="Times New Roman" panose="02020603050405020304" pitchFamily="18" charset="0"/>
              </a:rPr>
              <a:t>Registered</a:t>
            </a:r>
            <a:r>
              <a:rPr lang="en-US" sz="1050" spc="-10"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Office:</a:t>
            </a:r>
            <a:r>
              <a:rPr lang="en-US" sz="1050" spc="-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1st</a:t>
            </a:r>
            <a:r>
              <a:rPr lang="en-US" sz="1050" spc="-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floor,</a:t>
            </a:r>
            <a:r>
              <a:rPr lang="en-US" sz="1050" spc="-20"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10-104/5/7/1,</a:t>
            </a:r>
            <a:r>
              <a:rPr lang="en-US" sz="1050" spc="-1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fazulunisa manzil,</a:t>
            </a:r>
            <a:r>
              <a:rPr lang="en-US" sz="1050" spc="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2nd street</a:t>
            </a:r>
            <a:r>
              <a:rPr lang="en-US" sz="1050" spc="-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Balaji</a:t>
            </a:r>
            <a:r>
              <a:rPr lang="en-US" sz="1050" spc="-10"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Nagar, </a:t>
            </a:r>
            <a:r>
              <a:rPr lang="en-US" sz="1050" dirty="0" err="1">
                <a:solidFill>
                  <a:schemeClr val="bg1"/>
                </a:solidFill>
                <a:latin typeface="Times New Roman" panose="02020603050405020304" pitchFamily="18" charset="0"/>
                <a:ea typeface="Times New Roman" panose="02020603050405020304" pitchFamily="18" charset="0"/>
              </a:rPr>
              <a:t>Peerzagiguda</a:t>
            </a:r>
            <a:r>
              <a:rPr lang="en-US" sz="1050" dirty="0">
                <a:solidFill>
                  <a:schemeClr val="bg1"/>
                </a:solidFill>
                <a:latin typeface="Times New Roman" panose="02020603050405020304" pitchFamily="18" charset="0"/>
                <a:ea typeface="Times New Roman" panose="02020603050405020304" pitchFamily="18" charset="0"/>
              </a:rPr>
              <a:t>,</a:t>
            </a:r>
            <a:r>
              <a:rPr lang="en-US" sz="1050" spc="-1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Hyderabad.</a:t>
            </a:r>
            <a:endParaRPr lang="en-IN" sz="1050" dirty="0">
              <a:solidFill>
                <a:schemeClr val="bg1"/>
              </a:solidFill>
              <a:latin typeface="Times New Roman" panose="02020603050405020304" pitchFamily="18" charset="0"/>
              <a:ea typeface="Times New Roman" panose="02020603050405020304" pitchFamily="18" charset="0"/>
            </a:endParaRPr>
          </a:p>
          <a:p>
            <a:pPr marL="5715" marR="5715" algn="ctr">
              <a:spcBef>
                <a:spcPts val="5"/>
              </a:spcBef>
            </a:pPr>
            <a:r>
              <a:rPr lang="en-US" sz="1050" dirty="0">
                <a:solidFill>
                  <a:schemeClr val="bg1"/>
                </a:solidFill>
                <a:latin typeface="Times New Roman" panose="02020603050405020304" pitchFamily="18" charset="0"/>
                <a:ea typeface="Times New Roman" panose="02020603050405020304" pitchFamily="18" charset="0"/>
              </a:rPr>
              <a:t>Dist.: </a:t>
            </a:r>
            <a:r>
              <a:rPr lang="en-US" sz="1050" dirty="0" err="1">
                <a:solidFill>
                  <a:schemeClr val="bg1"/>
                </a:solidFill>
                <a:latin typeface="Times New Roman" panose="02020603050405020304" pitchFamily="18" charset="0"/>
                <a:ea typeface="Times New Roman" panose="02020603050405020304" pitchFamily="18" charset="0"/>
              </a:rPr>
              <a:t>Medchal</a:t>
            </a:r>
            <a:r>
              <a:rPr lang="en-US" sz="1050" spc="-10"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 Malkangiri,</a:t>
            </a:r>
            <a:r>
              <a:rPr lang="en-US" sz="1050" spc="5"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Telangana,</a:t>
            </a:r>
            <a:r>
              <a:rPr lang="en-US" sz="1050" spc="-20" dirty="0">
                <a:solidFill>
                  <a:schemeClr val="bg1"/>
                </a:solidFill>
                <a:latin typeface="Times New Roman" panose="02020603050405020304" pitchFamily="18" charset="0"/>
                <a:ea typeface="Times New Roman" panose="02020603050405020304" pitchFamily="18" charset="0"/>
              </a:rPr>
              <a:t> </a:t>
            </a:r>
            <a:r>
              <a:rPr lang="en-US" sz="1050" dirty="0">
                <a:solidFill>
                  <a:schemeClr val="bg1"/>
                </a:solidFill>
                <a:latin typeface="Times New Roman" panose="02020603050405020304" pitchFamily="18" charset="0"/>
                <a:ea typeface="Times New Roman" panose="02020603050405020304" pitchFamily="18" charset="0"/>
              </a:rPr>
              <a:t>500098 :Email : </a:t>
            </a:r>
            <a:r>
              <a:rPr lang="en-US" sz="1050" u="sng" dirty="0">
                <a:solidFill>
                  <a:srgbClr val="FFFFFF"/>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bestomechines@gmail.com</a:t>
            </a:r>
            <a:r>
              <a:rPr lang="en-US" sz="1050" dirty="0">
                <a:solidFill>
                  <a:schemeClr val="bg1"/>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1050" dirty="0">
                <a:solidFill>
                  <a:schemeClr val="bg1"/>
                </a:solidFill>
                <a:latin typeface="Times New Roman" panose="02020603050405020304" pitchFamily="18" charset="0"/>
                <a:ea typeface="Times New Roman" panose="02020603050405020304" pitchFamily="18" charset="0"/>
              </a:rPr>
              <a:t>web: </a:t>
            </a:r>
            <a:r>
              <a:rPr lang="en-US" sz="1050" u="sng" dirty="0">
                <a:solidFill>
                  <a:srgbClr val="FFFFFF"/>
                </a:solidFill>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www.bestomechines.com</a:t>
            </a:r>
            <a:r>
              <a:rPr lang="en-US" sz="1050" dirty="0">
                <a:solidFill>
                  <a:schemeClr val="bg1"/>
                </a:solidFill>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050" dirty="0">
                <a:solidFill>
                  <a:schemeClr val="bg1"/>
                </a:solidFill>
                <a:latin typeface="Times New Roman" panose="02020603050405020304" pitchFamily="18" charset="0"/>
                <a:ea typeface="Times New Roman" panose="02020603050405020304" pitchFamily="18" charset="0"/>
              </a:rPr>
              <a:t>Cell : 0091-7989027253 ,</a:t>
            </a:r>
            <a:r>
              <a:rPr lang="en-US" sz="1050" spc="-235" dirty="0">
                <a:solidFill>
                  <a:schemeClr val="bg1"/>
                </a:solidFill>
                <a:latin typeface="Times New Roman" panose="02020603050405020304" pitchFamily="18" charset="0"/>
                <a:ea typeface="Times New Roman" panose="02020603050405020304" pitchFamily="18" charset="0"/>
              </a:rPr>
              <a:t> </a:t>
            </a:r>
          </a:p>
          <a:p>
            <a:pPr marL="5715" marR="5715" algn="ctr">
              <a:spcBef>
                <a:spcPts val="5"/>
              </a:spcBef>
            </a:pPr>
            <a:r>
              <a:rPr lang="en-US" sz="1050" dirty="0">
                <a:solidFill>
                  <a:schemeClr val="bg1"/>
                </a:solidFill>
                <a:latin typeface="Times New Roman" panose="02020603050405020304" pitchFamily="18" charset="0"/>
                <a:ea typeface="Times New Roman" panose="02020603050405020304" pitchFamily="18" charset="0"/>
              </a:rPr>
              <a:t>Works: Shed No: 992/2/9,G.I.D.C. </a:t>
            </a:r>
            <a:r>
              <a:rPr lang="en-US" sz="1050" dirty="0" err="1">
                <a:solidFill>
                  <a:schemeClr val="bg1"/>
                </a:solidFill>
                <a:latin typeface="Times New Roman" panose="02020603050405020304" pitchFamily="18" charset="0"/>
                <a:ea typeface="Times New Roman" panose="02020603050405020304" pitchFamily="18" charset="0"/>
              </a:rPr>
              <a:t>Estate,Makarpura</a:t>
            </a:r>
            <a:r>
              <a:rPr lang="en-US" sz="1050" dirty="0">
                <a:solidFill>
                  <a:schemeClr val="bg1"/>
                </a:solidFill>
                <a:latin typeface="Times New Roman" panose="02020603050405020304" pitchFamily="18" charset="0"/>
                <a:ea typeface="Times New Roman" panose="02020603050405020304" pitchFamily="18" charset="0"/>
              </a:rPr>
              <a:t>, Vadodara-390010,Gujarat, India</a:t>
            </a:r>
          </a:p>
          <a:p>
            <a:pPr marL="472440" marR="473710" algn="ctr"/>
            <a:r>
              <a:rPr lang="en-US" sz="1050" spc="5" dirty="0">
                <a:solidFill>
                  <a:schemeClr val="bg1"/>
                </a:solidFill>
                <a:latin typeface="Times New Roman" panose="02020603050405020304" pitchFamily="18" charset="0"/>
                <a:ea typeface="Times New Roman" panose="02020603050405020304" pitchFamily="18" charset="0"/>
              </a:rPr>
              <a:t> </a:t>
            </a:r>
            <a:r>
              <a:rPr lang="en-US" b="1" u="sng" dirty="0">
                <a:solidFill>
                  <a:schemeClr val="bg1"/>
                </a:solidFill>
                <a:latin typeface="Times New Roman" panose="02020603050405020304" pitchFamily="18" charset="0"/>
                <a:ea typeface="Times New Roman" panose="02020603050405020304" pitchFamily="18" charset="0"/>
              </a:rPr>
              <a:t>GSTIN</a:t>
            </a:r>
            <a:r>
              <a:rPr lang="en-US" b="1" u="sng" spc="-5" dirty="0">
                <a:solidFill>
                  <a:schemeClr val="bg1"/>
                </a:solidFill>
                <a:latin typeface="Times New Roman" panose="02020603050405020304" pitchFamily="18" charset="0"/>
                <a:ea typeface="Times New Roman" panose="02020603050405020304" pitchFamily="18" charset="0"/>
              </a:rPr>
              <a:t> </a:t>
            </a:r>
            <a:r>
              <a:rPr lang="en-US" b="1" u="sng" dirty="0">
                <a:solidFill>
                  <a:schemeClr val="bg1"/>
                </a:solidFill>
                <a:latin typeface="Times New Roman" panose="02020603050405020304" pitchFamily="18" charset="0"/>
                <a:ea typeface="Times New Roman" panose="02020603050405020304" pitchFamily="18" charset="0"/>
              </a:rPr>
              <a:t>:36ASCPM3872E2ZQ</a:t>
            </a:r>
            <a:r>
              <a:rPr lang="en-US" u="sng" dirty="0">
                <a:solidFill>
                  <a:schemeClr val="bg1"/>
                </a:solidFill>
                <a:latin typeface="Times New Roman" panose="02020603050405020304" pitchFamily="18" charset="0"/>
                <a:ea typeface="Times New Roman" panose="02020603050405020304" pitchFamily="18" charset="0"/>
              </a:rPr>
              <a:t>, </a:t>
            </a:r>
            <a:r>
              <a:rPr lang="en-US" b="1" u="sng" dirty="0">
                <a:solidFill>
                  <a:schemeClr val="bg1"/>
                </a:solidFill>
                <a:latin typeface="Times New Roman" panose="02020603050405020304" pitchFamily="18" charset="0"/>
                <a:ea typeface="Times New Roman" panose="02020603050405020304" pitchFamily="18" charset="0"/>
              </a:rPr>
              <a:t>IEC</a:t>
            </a:r>
            <a:r>
              <a:rPr lang="en-US" b="1" u="sng" spc="-10" dirty="0">
                <a:solidFill>
                  <a:schemeClr val="bg1"/>
                </a:solidFill>
                <a:latin typeface="Times New Roman" panose="02020603050405020304" pitchFamily="18" charset="0"/>
                <a:ea typeface="Times New Roman" panose="02020603050405020304" pitchFamily="18" charset="0"/>
              </a:rPr>
              <a:t> </a:t>
            </a:r>
            <a:r>
              <a:rPr lang="en-US" b="1" u="sng" dirty="0">
                <a:solidFill>
                  <a:schemeClr val="bg1"/>
                </a:solidFill>
                <a:latin typeface="Times New Roman" panose="02020603050405020304" pitchFamily="18" charset="0"/>
                <a:ea typeface="Times New Roman" panose="02020603050405020304" pitchFamily="18" charset="0"/>
              </a:rPr>
              <a:t>Code: ASCPM3872E</a:t>
            </a:r>
            <a:endParaRPr lang="en-IN" u="sng" dirty="0">
              <a:solidFill>
                <a:schemeClr val="bg1"/>
              </a:solidFill>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142316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2</a:t>
            </a:fld>
            <a:endParaRPr lang="en-US" dirty="0"/>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idx="1"/>
          </p:nvPr>
        </p:nvSpPr>
        <p:spPr>
          <a:xfrm>
            <a:off x="969149" y="1833336"/>
            <a:ext cx="4183650" cy="328839"/>
          </a:xfrm>
        </p:spPr>
        <p:txBody>
          <a:bodyPr>
            <a:normAutofit fontScale="62500" lnSpcReduction="20000"/>
          </a:bodyPr>
          <a:lstStyle/>
          <a:p>
            <a:r>
              <a:rPr lang="en-US" dirty="0"/>
              <a:t>World Class solar portable generators  </a:t>
            </a:r>
          </a:p>
        </p:txBody>
      </p:sp>
      <p:sp>
        <p:nvSpPr>
          <p:cNvPr id="12" name="Text Placeholder 11"/>
          <p:cNvSpPr>
            <a:spLocks noGrp="1"/>
          </p:cNvSpPr>
          <p:nvPr>
            <p:ph type="body" sz="quarter" idx="16"/>
          </p:nvPr>
        </p:nvSpPr>
        <p:spPr>
          <a:xfrm>
            <a:off x="876301" y="1257300"/>
            <a:ext cx="10515599" cy="428625"/>
          </a:xfrm>
        </p:spPr>
        <p:txBody>
          <a:bodyPr/>
          <a:lstStyle/>
          <a:p>
            <a:r>
              <a:rPr lang="en-US" dirty="0"/>
              <a:t>Solar portable Generators </a:t>
            </a:r>
            <a:endParaRPr lang="en-IN" dirty="0"/>
          </a:p>
        </p:txBody>
      </p:sp>
      <p:sp>
        <p:nvSpPr>
          <p:cNvPr id="13" name="Text Placeholder 12"/>
          <p:cNvSpPr>
            <a:spLocks noGrp="1"/>
          </p:cNvSpPr>
          <p:nvPr>
            <p:ph type="body" idx="18"/>
          </p:nvPr>
        </p:nvSpPr>
        <p:spPr>
          <a:xfrm>
            <a:off x="6665221" y="1738086"/>
            <a:ext cx="4183650" cy="454353"/>
          </a:xfrm>
        </p:spPr>
        <p:txBody>
          <a:bodyPr/>
          <a:lstStyle/>
          <a:p>
            <a:r>
              <a:rPr lang="en-US" sz="2400" dirty="0"/>
              <a:t>Specifications </a:t>
            </a:r>
            <a:endParaRPr lang="en-IN" sz="2400" dirty="0"/>
          </a:p>
        </p:txBody>
      </p:sp>
      <p:sp>
        <p:nvSpPr>
          <p:cNvPr id="14" name="Text Placeholder 13"/>
          <p:cNvSpPr>
            <a:spLocks noGrp="1"/>
          </p:cNvSpPr>
          <p:nvPr>
            <p:ph type="body" sz="quarter" idx="20"/>
          </p:nvPr>
        </p:nvSpPr>
        <p:spPr>
          <a:xfrm>
            <a:off x="971550" y="2352675"/>
            <a:ext cx="4848225" cy="3743325"/>
          </a:xfrm>
        </p:spPr>
        <p:txBody>
          <a:bodyPr/>
          <a:lstStyle/>
          <a:p>
            <a:endParaRPr lang="en-IN" dirty="0"/>
          </a:p>
        </p:txBody>
      </p:sp>
      <p:sp>
        <p:nvSpPr>
          <p:cNvPr id="15" name="Text Placeholder 14"/>
          <p:cNvSpPr>
            <a:spLocks noGrp="1"/>
          </p:cNvSpPr>
          <p:nvPr>
            <p:ph type="body" sz="quarter" idx="21"/>
          </p:nvPr>
        </p:nvSpPr>
        <p:spPr>
          <a:xfrm>
            <a:off x="6627121" y="2190750"/>
            <a:ext cx="4365625" cy="4200525"/>
          </a:xfrm>
        </p:spPr>
        <p:txBody>
          <a:bodyPr>
            <a:normAutofit fontScale="92500" lnSpcReduction="10000"/>
          </a:bodyPr>
          <a:lstStyle/>
          <a:p>
            <a:r>
              <a:rPr lang="en-US" dirty="0"/>
              <a:t>We are manufacturer of world class solar portable generators with in build GPRS remote control system from production to fault identification.</a:t>
            </a:r>
          </a:p>
          <a:p>
            <a:r>
              <a:rPr lang="en-US" dirty="0"/>
              <a:t>In Build battery bank for night application </a:t>
            </a:r>
          </a:p>
          <a:p>
            <a:r>
              <a:rPr lang="en-US" dirty="0"/>
              <a:t>Complete foldable sliding to in hence the space and easy transport </a:t>
            </a:r>
          </a:p>
          <a:p>
            <a:r>
              <a:rPr lang="en-US" dirty="0"/>
              <a:t>With in 4 hours complete system is ready for use </a:t>
            </a:r>
          </a:p>
          <a:p>
            <a:r>
              <a:rPr lang="en-US" dirty="0"/>
              <a:t>With step-up transformer, auto cutoff, thunder  shots protection fully grounded with earth </a:t>
            </a:r>
          </a:p>
          <a:p>
            <a:r>
              <a:rPr lang="en-US" dirty="0"/>
              <a:t>High sensitive  thermal circuit breakers fitted </a:t>
            </a:r>
          </a:p>
          <a:p>
            <a:r>
              <a:rPr lang="en-US" dirty="0"/>
              <a:t>Fully fire protection with fire fittings instruments attached </a:t>
            </a:r>
          </a:p>
          <a:p>
            <a:r>
              <a:rPr lang="en-US" dirty="0"/>
              <a:t>Range from  3kw  to 30 </a:t>
            </a:r>
            <a:r>
              <a:rPr lang="en-US" dirty="0" err="1"/>
              <a:t>kw</a:t>
            </a:r>
            <a:r>
              <a:rPr lang="en-US" dirty="0"/>
              <a:t> </a:t>
            </a:r>
          </a:p>
          <a:p>
            <a:r>
              <a:rPr lang="en-US" dirty="0"/>
              <a:t>Easy mountable in shipping containers</a:t>
            </a:r>
          </a:p>
          <a:p>
            <a:r>
              <a:rPr lang="en-US" dirty="0"/>
              <a:t>Only one call service network is available  after sale </a:t>
            </a:r>
          </a:p>
          <a:p>
            <a:r>
              <a:rPr lang="en-US" dirty="0"/>
              <a:t>One year service is free for complete system </a:t>
            </a:r>
          </a:p>
          <a:p>
            <a:endParaRPr lang="en-IN" dirty="0"/>
          </a:p>
        </p:txBody>
      </p:sp>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790575" y="367131"/>
            <a:ext cx="10515600" cy="699670"/>
          </a:xfrm>
        </p:spPr>
        <p:txBody>
          <a:bodyPr>
            <a:normAutofit/>
          </a:bodyPr>
          <a:lstStyle/>
          <a:p>
            <a:r>
              <a:rPr lang="en-US" sz="4000" dirty="0"/>
              <a:t>Any time anywhere Solar power  </a:t>
            </a:r>
          </a:p>
        </p:txBody>
      </p:sp>
      <p:pic>
        <p:nvPicPr>
          <p:cNvPr id="1026" name="Picture 2"/>
          <p:cNvPicPr>
            <a:picLocks noChangeAspect="1" noChangeArrowheads="1"/>
          </p:cNvPicPr>
          <p:nvPr/>
        </p:nvPicPr>
        <p:blipFill>
          <a:blip r:embed="rId2"/>
          <a:srcRect/>
          <a:stretch>
            <a:fillRect/>
          </a:stretch>
        </p:blipFill>
        <p:spPr bwMode="auto">
          <a:xfrm>
            <a:off x="985838" y="2181225"/>
            <a:ext cx="4786312" cy="2571749"/>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1000126" y="4838700"/>
            <a:ext cx="1524000" cy="913331"/>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2581275" y="4833939"/>
            <a:ext cx="1419225" cy="905939"/>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4086225" y="4819650"/>
            <a:ext cx="1657350" cy="923925"/>
          </a:xfrm>
          <a:prstGeom prst="rect">
            <a:avLst/>
          </a:prstGeom>
          <a:noFill/>
          <a:ln w="9525">
            <a:noFill/>
            <a:miter lim="800000"/>
            <a:headEnd/>
            <a:tailEnd/>
          </a:ln>
          <a:effectLst/>
        </p:spPr>
      </p:pic>
      <p:pic>
        <p:nvPicPr>
          <p:cNvPr id="16" name="image2.jpeg">
            <a:extLst>
              <a:ext uri="{FF2B5EF4-FFF2-40B4-BE49-F238E27FC236}">
                <a16:creationId xmlns:a16="http://schemas.microsoft.com/office/drawing/2014/main" id="{6ABC2574-C427-45E5-9FEA-268201D4BED6}"/>
              </a:ext>
            </a:extLst>
          </p:cNvPr>
          <p:cNvPicPr/>
          <p:nvPr/>
        </p:nvPicPr>
        <p:blipFill>
          <a:blip r:embed="rId6" cstate="print"/>
          <a:stretch>
            <a:fillRect/>
          </a:stretch>
        </p:blipFill>
        <p:spPr>
          <a:xfrm rot="18393183">
            <a:off x="55013" y="646603"/>
            <a:ext cx="1417997" cy="466122"/>
          </a:xfrm>
          <a:prstGeom prst="rect">
            <a:avLst/>
          </a:prstGeom>
        </p:spPr>
      </p:pic>
    </p:spTree>
    <p:extLst>
      <p:ext uri="{BB962C8B-B14F-4D97-AF65-F5344CB8AC3E}">
        <p14:creationId xmlns:p14="http://schemas.microsoft.com/office/powerpoint/2010/main" val="43438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3</a:t>
            </a:fld>
            <a:endParaRPr lang="en-US" dirty="0"/>
          </a:p>
        </p:txBody>
      </p:sp>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38200" y="268874"/>
            <a:ext cx="10515600" cy="750302"/>
          </a:xfrm>
        </p:spPr>
        <p:txBody>
          <a:bodyPr>
            <a:normAutofit fontScale="90000"/>
          </a:bodyPr>
          <a:lstStyle/>
          <a:p>
            <a:r>
              <a:rPr lang="en-US" dirty="0"/>
              <a:t>Solar Power Plants</a:t>
            </a:r>
            <a:br>
              <a:rPr lang="en-US" dirty="0"/>
            </a:br>
            <a:r>
              <a:rPr lang="en-US" sz="2200" dirty="0">
                <a:solidFill>
                  <a:schemeClr val="accent6"/>
                </a:solidFill>
              </a:rPr>
              <a:t>Power as per your needs Free and renewable  </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4294967295"/>
          </p:nvPr>
        </p:nvSpPr>
        <p:spPr>
          <a:xfrm>
            <a:off x="7753351" y="1151907"/>
            <a:ext cx="4048124" cy="5010768"/>
          </a:xfrm>
        </p:spPr>
        <p:txBody>
          <a:bodyPr>
            <a:normAutofit/>
          </a:bodyPr>
          <a:lstStyle/>
          <a:p>
            <a:pPr>
              <a:buNone/>
            </a:pPr>
            <a:r>
              <a:rPr lang="en-US" sz="1400" dirty="0"/>
              <a:t>      </a:t>
            </a:r>
            <a:r>
              <a:rPr lang="en-US" sz="1400" dirty="0">
                <a:solidFill>
                  <a:schemeClr val="bg1"/>
                </a:solidFill>
              </a:rPr>
              <a:t>We have installed end number of solar power      plants in India and Abroad </a:t>
            </a:r>
          </a:p>
          <a:p>
            <a:pPr>
              <a:buNone/>
            </a:pPr>
            <a:r>
              <a:rPr lang="en-US" sz="1400" dirty="0">
                <a:solidFill>
                  <a:schemeClr val="bg1"/>
                </a:solidFill>
              </a:rPr>
              <a:t>      We design and delved  very  soficigateded   power plant which is easily serviceable </a:t>
            </a:r>
          </a:p>
          <a:p>
            <a:pPr>
              <a:buNone/>
            </a:pPr>
            <a:r>
              <a:rPr lang="en-US" sz="1400" dirty="0">
                <a:solidFill>
                  <a:schemeClr val="bg1"/>
                </a:solidFill>
              </a:rPr>
              <a:t>     We have our own design team who with vast technical Knowledge in  in depth  work experience in  the work from very small rages to very high range.   </a:t>
            </a:r>
          </a:p>
          <a:p>
            <a:pPr>
              <a:buNone/>
            </a:pPr>
            <a:r>
              <a:rPr lang="en-US" sz="1400" dirty="0">
                <a:solidFill>
                  <a:schemeClr val="bg1"/>
                </a:solidFill>
              </a:rPr>
              <a:t>      We the first used in the silicon mono crystalline high frequency solar panels </a:t>
            </a:r>
          </a:p>
          <a:p>
            <a:pPr>
              <a:buNone/>
            </a:pPr>
            <a:r>
              <a:rPr lang="en-US" sz="1400" dirty="0">
                <a:solidFill>
                  <a:schemeClr val="bg1"/>
                </a:solidFill>
              </a:rPr>
              <a:t>      Our power plants are have very good efficiency in any climate condition  , it generates power with 35 % of sun Insensitive and  also long lasting .</a:t>
            </a:r>
          </a:p>
          <a:p>
            <a:pPr>
              <a:buNone/>
            </a:pPr>
            <a:r>
              <a:rPr lang="en-US" sz="1400" dirty="0">
                <a:solidFill>
                  <a:schemeClr val="bg1"/>
                </a:solidFill>
              </a:rPr>
              <a:t>      we have world wide service centre with fast attending the service call. </a:t>
            </a:r>
          </a:p>
          <a:p>
            <a:pPr>
              <a:buNone/>
            </a:pPr>
            <a:r>
              <a:rPr lang="en-US" sz="1400" dirty="0">
                <a:solidFill>
                  <a:schemeClr val="bg1"/>
                </a:solidFill>
              </a:rPr>
              <a:t>      we have in house testing center to test the solar panel in  different  parameters .  </a:t>
            </a:r>
          </a:p>
          <a:p>
            <a:pPr>
              <a:buNone/>
            </a:pPr>
            <a:r>
              <a:rPr lang="en-US" sz="1400" dirty="0">
                <a:solidFill>
                  <a:schemeClr val="bg1"/>
                </a:solidFill>
              </a:rPr>
              <a:t>          We design from 1KW TO 1000 MW  </a:t>
            </a:r>
          </a:p>
        </p:txBody>
      </p:sp>
      <p:sp>
        <p:nvSpPr>
          <p:cNvPr id="12292" name="AutoShape 4" descr="Image result for solar roof to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2293" name="Picture 5"/>
          <p:cNvPicPr>
            <a:picLocks noChangeAspect="1" noChangeArrowheads="1"/>
          </p:cNvPicPr>
          <p:nvPr/>
        </p:nvPicPr>
        <p:blipFill>
          <a:blip r:embed="rId2"/>
          <a:srcRect/>
          <a:stretch>
            <a:fillRect/>
          </a:stretch>
        </p:blipFill>
        <p:spPr bwMode="auto">
          <a:xfrm>
            <a:off x="2318232" y="4102286"/>
            <a:ext cx="2824162" cy="161803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a:srcRect/>
          <a:stretch>
            <a:fillRect/>
          </a:stretch>
        </p:blipFill>
        <p:spPr bwMode="auto">
          <a:xfrm>
            <a:off x="342901" y="4101177"/>
            <a:ext cx="1898648" cy="1597873"/>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a:srcRect/>
          <a:stretch>
            <a:fillRect/>
          </a:stretch>
        </p:blipFill>
        <p:spPr bwMode="auto">
          <a:xfrm>
            <a:off x="342899" y="1190847"/>
            <a:ext cx="7131789" cy="2785730"/>
          </a:xfrm>
          <a:prstGeom prst="rect">
            <a:avLst/>
          </a:prstGeom>
          <a:noFill/>
          <a:ln w="9525">
            <a:noFill/>
            <a:miter lim="800000"/>
            <a:headEnd/>
            <a:tailEnd/>
          </a:ln>
          <a:effectLst/>
        </p:spPr>
      </p:pic>
      <p:pic>
        <p:nvPicPr>
          <p:cNvPr id="12296" name="Picture 8"/>
          <p:cNvPicPr>
            <a:picLocks noChangeAspect="1" noChangeArrowheads="1"/>
          </p:cNvPicPr>
          <p:nvPr/>
        </p:nvPicPr>
        <p:blipFill>
          <a:blip r:embed="rId5"/>
          <a:srcRect/>
          <a:stretch>
            <a:fillRect/>
          </a:stretch>
        </p:blipFill>
        <p:spPr bwMode="auto">
          <a:xfrm>
            <a:off x="5184813" y="4104167"/>
            <a:ext cx="2365602" cy="1637413"/>
          </a:xfrm>
          <a:prstGeom prst="rect">
            <a:avLst/>
          </a:prstGeom>
          <a:noFill/>
          <a:ln w="9525">
            <a:noFill/>
            <a:miter lim="800000"/>
            <a:headEnd/>
            <a:tailEnd/>
          </a:ln>
          <a:effectLst/>
        </p:spPr>
      </p:pic>
      <p:pic>
        <p:nvPicPr>
          <p:cNvPr id="11" name="image2.jpeg">
            <a:extLst>
              <a:ext uri="{FF2B5EF4-FFF2-40B4-BE49-F238E27FC236}">
                <a16:creationId xmlns:a16="http://schemas.microsoft.com/office/drawing/2014/main" id="{9F2BBB6A-79EE-433E-88AD-61AFC6957788}"/>
              </a:ext>
            </a:extLst>
          </p:cNvPr>
          <p:cNvPicPr/>
          <p:nvPr/>
        </p:nvPicPr>
        <p:blipFill>
          <a:blip r:embed="rId6" cstate="print"/>
          <a:stretch>
            <a:fillRect/>
          </a:stretch>
        </p:blipFill>
        <p:spPr>
          <a:xfrm rot="18393183">
            <a:off x="187526" y="686699"/>
            <a:ext cx="1417997" cy="466122"/>
          </a:xfrm>
          <a:prstGeom prst="rect">
            <a:avLst/>
          </a:prstGeom>
        </p:spPr>
      </p:pic>
    </p:spTree>
    <p:extLst>
      <p:ext uri="{BB962C8B-B14F-4D97-AF65-F5344CB8AC3E}">
        <p14:creationId xmlns:p14="http://schemas.microsoft.com/office/powerpoint/2010/main" val="373352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4</a:t>
            </a:fld>
            <a:endParaRPr lang="en-US" dirty="0"/>
          </a:p>
        </p:txBody>
      </p:sp>
      <p:sp>
        <p:nvSpPr>
          <p:cNvPr id="42" name="Text Placeholder 41"/>
          <p:cNvSpPr>
            <a:spLocks noGrp="1"/>
          </p:cNvSpPr>
          <p:nvPr>
            <p:ph type="body" sz="quarter" idx="20"/>
          </p:nvPr>
        </p:nvSpPr>
        <p:spPr>
          <a:xfrm>
            <a:off x="498764" y="1864426"/>
            <a:ext cx="5474524" cy="4168239"/>
          </a:xfrm>
        </p:spPr>
        <p:txBody>
          <a:bodyPr/>
          <a:lstStyle/>
          <a:p>
            <a:endParaRPr lang="en-IN" dirty="0"/>
          </a:p>
        </p:txBody>
      </p:sp>
      <p:sp>
        <p:nvSpPr>
          <p:cNvPr id="43" name="Text Placeholder 42"/>
          <p:cNvSpPr>
            <a:spLocks noGrp="1"/>
          </p:cNvSpPr>
          <p:nvPr>
            <p:ph type="body" sz="quarter" idx="21"/>
          </p:nvPr>
        </p:nvSpPr>
        <p:spPr>
          <a:xfrm>
            <a:off x="6234546" y="1721921"/>
            <a:ext cx="5541972" cy="4631377"/>
          </a:xfrm>
        </p:spPr>
        <p:txBody>
          <a:bodyPr>
            <a:normAutofit/>
          </a:bodyPr>
          <a:lstStyle/>
          <a:p>
            <a:r>
              <a:rPr lang="en-IN" dirty="0"/>
              <a:t>Solar Water Pumping System Being a leader in the industry, we  Natural engaged in providing our clients with a qualitative range of Solar Water Pump. Our product ranges from 1 HP to 50HP in AC applications while in DC it ranges from 1HP to 5HP. Our experienced professionals have installed more than 300 pumps using the latest technology. Owing to its easy installation and low maintenance cost, the offered pump is widely demanded.</a:t>
            </a:r>
          </a:p>
          <a:p>
            <a:r>
              <a:rPr lang="en-IN" b="1" dirty="0"/>
              <a:t>System Features</a:t>
            </a:r>
          </a:p>
          <a:p>
            <a:r>
              <a:rPr lang="en-IN" dirty="0"/>
              <a:t>Solar Panel</a:t>
            </a:r>
          </a:p>
          <a:p>
            <a:r>
              <a:rPr lang="en-IN" dirty="0"/>
              <a:t>AC/ DC Motor- Pump Set</a:t>
            </a:r>
          </a:p>
          <a:p>
            <a:r>
              <a:rPr lang="en-IN" dirty="0"/>
              <a:t>Pump Controller</a:t>
            </a:r>
          </a:p>
          <a:p>
            <a:r>
              <a:rPr lang="en-IN" dirty="0"/>
              <a:t>Module Mounting Structure</a:t>
            </a:r>
          </a:p>
          <a:p>
            <a:r>
              <a:rPr lang="en-IN" dirty="0"/>
              <a:t>Protection Systems for the Motor &amp; Pump sets</a:t>
            </a:r>
          </a:p>
          <a:p>
            <a:r>
              <a:rPr lang="en-IN" dirty="0"/>
              <a:t>Weather resistance &amp; water level protection</a:t>
            </a:r>
          </a:p>
          <a:p>
            <a:r>
              <a:rPr lang="en-IN" dirty="0"/>
              <a:t>Lower Operation &amp; Maintenance Cost</a:t>
            </a:r>
          </a:p>
          <a:p>
            <a:r>
              <a:rPr lang="en-IN" dirty="0"/>
              <a:t>Irrigation purpose</a:t>
            </a:r>
          </a:p>
          <a:p>
            <a:endParaRPr lang="en-IN" dirty="0"/>
          </a:p>
        </p:txBody>
      </p:sp>
      <p:sp>
        <p:nvSpPr>
          <p:cNvPr id="28" name="Title 27"/>
          <p:cNvSpPr>
            <a:spLocks noGrp="1"/>
          </p:cNvSpPr>
          <p:nvPr>
            <p:ph type="title"/>
          </p:nvPr>
        </p:nvSpPr>
        <p:spPr>
          <a:xfrm>
            <a:off x="838200" y="344385"/>
            <a:ext cx="10515600" cy="688768"/>
          </a:xfrm>
        </p:spPr>
        <p:txBody>
          <a:bodyPr>
            <a:normAutofit/>
          </a:bodyPr>
          <a:lstStyle/>
          <a:p>
            <a:r>
              <a:rPr lang="en-US" sz="2800" dirty="0"/>
              <a:t>Solar Water Pumping System </a:t>
            </a:r>
            <a:endParaRPr lang="en-IN" sz="2800" dirty="0"/>
          </a:p>
        </p:txBody>
      </p:sp>
      <p:pic>
        <p:nvPicPr>
          <p:cNvPr id="1027" name="Picture 3"/>
          <p:cNvPicPr>
            <a:picLocks noChangeAspect="1" noChangeArrowheads="1"/>
          </p:cNvPicPr>
          <p:nvPr/>
        </p:nvPicPr>
        <p:blipFill>
          <a:blip r:embed="rId2"/>
          <a:srcRect/>
          <a:stretch>
            <a:fillRect/>
          </a:stretch>
        </p:blipFill>
        <p:spPr bwMode="auto">
          <a:xfrm>
            <a:off x="499074" y="1139351"/>
            <a:ext cx="5664220" cy="32617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12186" y="4420281"/>
            <a:ext cx="2729777" cy="1600509"/>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3304434" y="4453247"/>
            <a:ext cx="2864472" cy="1508165"/>
          </a:xfrm>
          <a:prstGeom prst="rect">
            <a:avLst/>
          </a:prstGeom>
          <a:noFill/>
          <a:ln w="9525">
            <a:noFill/>
            <a:miter lim="800000"/>
            <a:headEnd/>
            <a:tailEnd/>
          </a:ln>
          <a:effectLst/>
        </p:spPr>
      </p:pic>
      <p:pic>
        <p:nvPicPr>
          <p:cNvPr id="10" name="image2.jpeg">
            <a:extLst>
              <a:ext uri="{FF2B5EF4-FFF2-40B4-BE49-F238E27FC236}">
                <a16:creationId xmlns:a16="http://schemas.microsoft.com/office/drawing/2014/main" id="{96B24B65-2B86-47EE-B649-F60B54B4E1FD}"/>
              </a:ext>
            </a:extLst>
          </p:cNvPr>
          <p:cNvPicPr/>
          <p:nvPr/>
        </p:nvPicPr>
        <p:blipFill>
          <a:blip r:embed="rId5" cstate="print"/>
          <a:stretch>
            <a:fillRect/>
          </a:stretch>
        </p:blipFill>
        <p:spPr>
          <a:xfrm rot="18393183">
            <a:off x="55013" y="646603"/>
            <a:ext cx="1417997" cy="466122"/>
          </a:xfrm>
          <a:prstGeom prst="rect">
            <a:avLst/>
          </a:prstGeom>
        </p:spPr>
      </p:pic>
    </p:spTree>
    <p:extLst>
      <p:ext uri="{BB962C8B-B14F-4D97-AF65-F5344CB8AC3E}">
        <p14:creationId xmlns:p14="http://schemas.microsoft.com/office/powerpoint/2010/main" val="263658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5</a:t>
            </a:fld>
            <a:endParaRPr lang="en-US" dirty="0"/>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0" y="3429000"/>
            <a:ext cx="4365625" cy="2333625"/>
          </a:xfrm>
        </p:spPr>
        <p:txBody>
          <a:bodyPr>
            <a:normAutofit fontScale="55000" lnSpcReduction="20000"/>
          </a:bodyPr>
          <a:lstStyle/>
          <a:p>
            <a:r>
              <a:rPr lang="en-US" dirty="0"/>
              <a:t>Lorem ipsum dolor sit amet, consectetuer adipiscing elit. Maecenas porttitor congue massa. Fusce posuere, magna sed pulvinar ultricies, purus lectus malesuada libero</a:t>
            </a:r>
          </a:p>
          <a:p>
            <a:r>
              <a:rPr lang="en-US" dirty="0"/>
              <a:t>Nunc viverra imperdiet enim. Fusce est. Vivamus a tellus.</a:t>
            </a:r>
          </a:p>
          <a:p>
            <a:r>
              <a:rPr lang="en-US" dirty="0"/>
              <a:t>Pellentesque habitant morbi tristique senectus et netus et malesuada fames ac turpis egestas. Proin pharetra nonummy pede. Mauris et orci.</a:t>
            </a:r>
          </a:p>
          <a:p>
            <a:endParaRPr lang="en-US" dirty="0"/>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4294967295"/>
          </p:nvPr>
        </p:nvSpPr>
        <p:spPr>
          <a:xfrm>
            <a:off x="6531430" y="902525"/>
            <a:ext cx="5438898" cy="5617027"/>
          </a:xfrm>
        </p:spPr>
        <p:txBody>
          <a:bodyPr>
            <a:normAutofit fontScale="32500" lnSpcReduction="20000"/>
          </a:bodyPr>
          <a:lstStyle/>
          <a:p>
            <a:r>
              <a:rPr lang="en-IN" sz="3700" b="1" dirty="0">
                <a:solidFill>
                  <a:schemeClr val="bg1"/>
                </a:solidFill>
              </a:rPr>
              <a:t>Patent Pending Design</a:t>
            </a:r>
            <a:endParaRPr lang="en-IN" sz="3700" dirty="0">
              <a:solidFill>
                <a:schemeClr val="bg1"/>
              </a:solidFill>
            </a:endParaRPr>
          </a:p>
          <a:p>
            <a:r>
              <a:rPr lang="en-IN" sz="3700" dirty="0">
                <a:solidFill>
                  <a:schemeClr val="bg1"/>
                </a:solidFill>
              </a:rPr>
              <a:t>The shape and design has been carefully studied to optimize all the construction. This is why we have applied for patent for our design.</a:t>
            </a:r>
          </a:p>
          <a:p>
            <a:r>
              <a:rPr lang="en-IN" sz="3700" b="1" dirty="0">
                <a:solidFill>
                  <a:schemeClr val="bg1"/>
                </a:solidFill>
              </a:rPr>
              <a:t>No Cable Needed</a:t>
            </a:r>
            <a:endParaRPr lang="en-IN" sz="3700" dirty="0">
              <a:solidFill>
                <a:schemeClr val="bg1"/>
              </a:solidFill>
            </a:endParaRPr>
          </a:p>
          <a:p>
            <a:r>
              <a:rPr lang="en-IN" sz="3700" dirty="0">
                <a:solidFill>
                  <a:schemeClr val="bg1"/>
                </a:solidFill>
              </a:rPr>
              <a:t>Helios Solar powered outdoor lighting is very user-friendly and easy to install and does not require cables.</a:t>
            </a:r>
          </a:p>
          <a:p>
            <a:r>
              <a:rPr lang="en-IN" sz="3700" b="1" dirty="0">
                <a:solidFill>
                  <a:schemeClr val="bg1"/>
                </a:solidFill>
              </a:rPr>
              <a:t>Lithium Battery</a:t>
            </a:r>
            <a:endParaRPr lang="en-IN" sz="3700" dirty="0">
              <a:solidFill>
                <a:schemeClr val="bg1"/>
              </a:solidFill>
            </a:endParaRPr>
          </a:p>
          <a:p>
            <a:r>
              <a:rPr lang="en-IN" sz="3700" dirty="0">
                <a:solidFill>
                  <a:schemeClr val="bg1"/>
                </a:solidFill>
              </a:rPr>
              <a:t>We apply the newest technology and use lithium battery to prolong product life.</a:t>
            </a:r>
          </a:p>
          <a:p>
            <a:r>
              <a:rPr lang="en-IN" sz="3700" b="1" dirty="0">
                <a:solidFill>
                  <a:schemeClr val="bg1"/>
                </a:solidFill>
              </a:rPr>
              <a:t>Infrared Solar Motion</a:t>
            </a:r>
            <a:endParaRPr lang="en-IN" sz="3700" dirty="0">
              <a:solidFill>
                <a:schemeClr val="bg1"/>
              </a:solidFill>
            </a:endParaRPr>
          </a:p>
          <a:p>
            <a:r>
              <a:rPr lang="en-IN" sz="3700" dirty="0">
                <a:solidFill>
                  <a:schemeClr val="bg1"/>
                </a:solidFill>
              </a:rPr>
              <a:t>Helios All in one solar street light has a built-in passive infrared motion sensor that automatically regulates the LED light output from full brightness to a lower level depending upon the detection of movement around the light.</a:t>
            </a:r>
          </a:p>
          <a:p>
            <a:r>
              <a:rPr lang="en-IN" sz="3700" b="1" dirty="0">
                <a:solidFill>
                  <a:schemeClr val="bg1"/>
                </a:solidFill>
              </a:rPr>
              <a:t>Light Weight Design</a:t>
            </a:r>
            <a:endParaRPr lang="en-IN" sz="3700" dirty="0">
              <a:solidFill>
                <a:schemeClr val="bg1"/>
              </a:solidFill>
            </a:endParaRPr>
          </a:p>
          <a:p>
            <a:r>
              <a:rPr lang="en-IN" sz="3700" dirty="0">
                <a:solidFill>
                  <a:schemeClr val="bg1"/>
                </a:solidFill>
              </a:rPr>
              <a:t>Compact volume and light weight design saves freight cost and installation cost.</a:t>
            </a:r>
          </a:p>
          <a:p>
            <a:r>
              <a:rPr lang="en-IN" sz="3700" b="1" dirty="0">
                <a:solidFill>
                  <a:schemeClr val="bg1"/>
                </a:solidFill>
              </a:rPr>
              <a:t>Rust Proof</a:t>
            </a:r>
            <a:endParaRPr lang="en-IN" sz="3700" dirty="0">
              <a:solidFill>
                <a:schemeClr val="bg1"/>
              </a:solidFill>
            </a:endParaRPr>
          </a:p>
          <a:p>
            <a:r>
              <a:rPr lang="en-IN" sz="3700" dirty="0">
                <a:solidFill>
                  <a:schemeClr val="bg1"/>
                </a:solidFill>
              </a:rPr>
              <a:t>Our products are designed to avoid the rust presence. The rust is very dangerous for the LED street light system. So we prevent that making our street light LED with a special technology that avoid the rust. Let you try that!</a:t>
            </a:r>
          </a:p>
          <a:p>
            <a:r>
              <a:rPr lang="en-IN" sz="3700" b="1" dirty="0">
                <a:solidFill>
                  <a:schemeClr val="bg1"/>
                </a:solidFill>
              </a:rPr>
              <a:t>Rustproof, Waterproof and Dustproof</a:t>
            </a:r>
            <a:endParaRPr lang="en-IN" sz="3700" dirty="0">
              <a:solidFill>
                <a:schemeClr val="bg1"/>
              </a:solidFill>
            </a:endParaRPr>
          </a:p>
          <a:p>
            <a:r>
              <a:rPr lang="en-IN" sz="3700" dirty="0">
                <a:solidFill>
                  <a:schemeClr val="bg1"/>
                </a:solidFill>
              </a:rPr>
              <a:t>What is missing? Our all in one solar street light products are rustproof, waterproof and dustproof. In this way, they can operate in safety and you will reduce maintenance time.</a:t>
            </a:r>
          </a:p>
          <a:p>
            <a:r>
              <a:rPr lang="en-IN" sz="3700" dirty="0">
                <a:solidFill>
                  <a:schemeClr val="bg1"/>
                </a:solidFill>
              </a:rPr>
              <a:t>All these features combine to create a unique product. Ready to use, highly efficient, eye catching and of course, INSANELY easy to install.</a:t>
            </a:r>
          </a:p>
          <a:p>
            <a:endParaRPr lang="en-US" dirty="0"/>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subTitle" idx="4294967295"/>
          </p:nvPr>
        </p:nvSpPr>
        <p:spPr>
          <a:xfrm>
            <a:off x="0" y="4719638"/>
            <a:ext cx="10118725" cy="1101725"/>
          </a:xfrm>
        </p:spPr>
        <p:txBody>
          <a:bodyPr/>
          <a:lstStyle/>
          <a:p>
            <a:r>
              <a:rPr lang="en-US" dirty="0"/>
              <a:t>Section 1 Title</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half" idx="4294967295"/>
          </p:nvPr>
        </p:nvSpPr>
        <p:spPr>
          <a:xfrm>
            <a:off x="380010" y="1045029"/>
            <a:ext cx="6056416" cy="4823959"/>
          </a:xfrm>
        </p:spPr>
        <p:txBody>
          <a:bodyPr>
            <a:normAutofit/>
          </a:bodyPr>
          <a:lstStyle/>
          <a:p>
            <a:endParaRPr lang="en-US" dirty="0"/>
          </a:p>
        </p:txBody>
      </p:sp>
      <p:sp>
        <p:nvSpPr>
          <p:cNvPr id="12" name="Title 11"/>
          <p:cNvSpPr>
            <a:spLocks noGrp="1"/>
          </p:cNvSpPr>
          <p:nvPr>
            <p:ph type="title"/>
          </p:nvPr>
        </p:nvSpPr>
        <p:spPr>
          <a:xfrm>
            <a:off x="838200" y="268874"/>
            <a:ext cx="10515600" cy="491148"/>
          </a:xfrm>
        </p:spPr>
        <p:txBody>
          <a:bodyPr>
            <a:normAutofit/>
          </a:bodyPr>
          <a:lstStyle/>
          <a:p>
            <a:r>
              <a:rPr lang="en-US" sz="2800" dirty="0"/>
              <a:t>All In One Solar Street Lights </a:t>
            </a:r>
            <a:endParaRPr lang="en-IN" sz="2800" dirty="0"/>
          </a:p>
        </p:txBody>
      </p:sp>
      <p:pic>
        <p:nvPicPr>
          <p:cNvPr id="2050" name="Picture 2"/>
          <p:cNvPicPr>
            <a:picLocks noChangeAspect="1" noChangeArrowheads="1"/>
          </p:cNvPicPr>
          <p:nvPr/>
        </p:nvPicPr>
        <p:blipFill>
          <a:blip r:embed="rId2"/>
          <a:srcRect/>
          <a:stretch>
            <a:fillRect/>
          </a:stretch>
        </p:blipFill>
        <p:spPr bwMode="auto">
          <a:xfrm>
            <a:off x="391887" y="1023568"/>
            <a:ext cx="6011647" cy="5009098"/>
          </a:xfrm>
          <a:prstGeom prst="rect">
            <a:avLst/>
          </a:prstGeom>
          <a:noFill/>
          <a:ln w="9525">
            <a:noFill/>
            <a:miter lim="800000"/>
            <a:headEnd/>
            <a:tailEnd/>
          </a:ln>
          <a:effectLst/>
        </p:spPr>
      </p:pic>
      <p:pic>
        <p:nvPicPr>
          <p:cNvPr id="11" name="image2.jpeg">
            <a:extLst>
              <a:ext uri="{FF2B5EF4-FFF2-40B4-BE49-F238E27FC236}">
                <a16:creationId xmlns:a16="http://schemas.microsoft.com/office/drawing/2014/main" id="{184404BF-4696-4596-B01B-F8F430ED8593}"/>
              </a:ext>
            </a:extLst>
          </p:cNvPr>
          <p:cNvPicPr/>
          <p:nvPr/>
        </p:nvPicPr>
        <p:blipFill>
          <a:blip r:embed="rId3" cstate="print"/>
          <a:stretch>
            <a:fillRect/>
          </a:stretch>
        </p:blipFill>
        <p:spPr>
          <a:xfrm rot="18393183">
            <a:off x="187526" y="686699"/>
            <a:ext cx="1417997" cy="466122"/>
          </a:xfrm>
          <a:prstGeom prst="rect">
            <a:avLst/>
          </a:prstGeom>
        </p:spPr>
      </p:pic>
    </p:spTree>
    <p:extLst>
      <p:ext uri="{BB962C8B-B14F-4D97-AF65-F5344CB8AC3E}">
        <p14:creationId xmlns:p14="http://schemas.microsoft.com/office/powerpoint/2010/main" val="1876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t>THANK YOU!</a:t>
            </a:r>
          </a:p>
        </p:txBody>
      </p:sp>
      <p:pic>
        <p:nvPicPr>
          <p:cNvPr id="17" name="Picture 16">
            <a:extLst>
              <a:ext uri="{FF2B5EF4-FFF2-40B4-BE49-F238E27FC236}">
                <a16:creationId xmlns:a16="http://schemas.microsoft.com/office/drawing/2014/main" id="{F5CC44B5-3E2F-4D4B-806E-33CE23947CAF}"/>
              </a:ext>
            </a:extLst>
          </p:cNvPr>
          <p:cNvPicPr>
            <a:picLocks noChangeAspect="1"/>
          </p:cNvPicPr>
          <p:nvPr/>
        </p:nvPicPr>
        <p:blipFill>
          <a:blip r:embed="rId2"/>
          <a:stretch>
            <a:fillRect/>
          </a:stretch>
        </p:blipFill>
        <p:spPr>
          <a:xfrm>
            <a:off x="1926454" y="3047195"/>
            <a:ext cx="7705817" cy="2599912"/>
          </a:xfrm>
          <a:prstGeom prst="rect">
            <a:avLst/>
          </a:prstGeom>
        </p:spPr>
      </p:pic>
    </p:spTree>
    <p:extLst>
      <p:ext uri="{BB962C8B-B14F-4D97-AF65-F5344CB8AC3E}">
        <p14:creationId xmlns:p14="http://schemas.microsoft.com/office/powerpoint/2010/main" val="3309279394"/>
      </p:ext>
    </p:extLst>
  </p:cSld>
  <p:clrMapOvr>
    <a:masterClrMapping/>
  </p:clrMapOvr>
</p:sld>
</file>

<file path=ppt/theme/theme1.xml><?xml version="1.0" encoding="utf-8"?>
<a:theme xmlns:a="http://schemas.openxmlformats.org/drawingml/2006/main" name="TF22977542">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3.xml><?xml version="1.0" encoding="utf-8"?>
<ds:datastoreItem xmlns:ds="http://schemas.openxmlformats.org/officeDocument/2006/customXml" ds:itemID="{826A71AF-4CF2-4B95-BFB6-5C27500258C6}">
  <ds:schemaRefs>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16c05727-aa75-4e4a-9b5f-8a80a1165891"/>
    <ds:schemaRef ds:uri="71af3243-3dd4-4a8d-8c0d-dd76da1f02a5"/>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TF22977542</Template>
  <TotalTime>0</TotalTime>
  <Words>947</Words>
  <Application>Microsoft Office PowerPoint</Application>
  <PresentationFormat>Widescreen</PresentationFormat>
  <Paragraphs>69</Paragraphs>
  <Slides>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Franklin Gothic Book</vt:lpstr>
      <vt:lpstr>Gill Sans MT</vt:lpstr>
      <vt:lpstr>Times New Roman</vt:lpstr>
      <vt:lpstr>TF22977542</vt:lpstr>
      <vt:lpstr>Bestomechines   has become one of the most experienced companies in the entire sector in Europe and the USA thanks to its strong focus on solar modules and solar systems – ranging from roof systems solutions and energy storage systems to turnkey full-scale power plants solutions.   Work from low  level from  home lightings to power projects . Work  with qualified experience  quadrates In solar energy  production. This step enabled the  Group to expand its activities into the Middle East and to the Indian Subcontinent, and to establish itself as an innovative partner for photovoltaic projects in these regions. and operates today as Olasco International with its headquarters in  India and offices in Niger, Fujairah, Dubai, the USA, India, Italy and Germany.  </vt:lpstr>
      <vt:lpstr>Any time anywhere Solar power  </vt:lpstr>
      <vt:lpstr>Solar Power Plants Power as per your needs Free and renewable  </vt:lpstr>
      <vt:lpstr>Solar Water Pumping System </vt:lpstr>
      <vt:lpstr>All In One Solar Street Lights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olasco international</dc:title>
  <dc:creator/>
  <cp:lastModifiedBy/>
  <cp:revision>1</cp:revision>
  <dcterms:created xsi:type="dcterms:W3CDTF">2019-09-14T12:29:21Z</dcterms:created>
  <dcterms:modified xsi:type="dcterms:W3CDTF">2021-06-16T18:00:45Z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